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324" r:id="rId13"/>
    <p:sldId id="309" r:id="rId14"/>
    <p:sldId id="270" r:id="rId15"/>
    <p:sldId id="271" r:id="rId16"/>
    <p:sldId id="272" r:id="rId17"/>
    <p:sldId id="274" r:id="rId18"/>
    <p:sldId id="273" r:id="rId19"/>
    <p:sldId id="275" r:id="rId20"/>
    <p:sldId id="306" r:id="rId21"/>
    <p:sldId id="277" r:id="rId22"/>
    <p:sldId id="278" r:id="rId23"/>
    <p:sldId id="279" r:id="rId24"/>
    <p:sldId id="280" r:id="rId25"/>
    <p:sldId id="282" r:id="rId26"/>
    <p:sldId id="325" r:id="rId27"/>
    <p:sldId id="310" r:id="rId28"/>
    <p:sldId id="311" r:id="rId29"/>
    <p:sldId id="303" r:id="rId30"/>
    <p:sldId id="312" r:id="rId31"/>
    <p:sldId id="315" r:id="rId32"/>
    <p:sldId id="326" r:id="rId33"/>
    <p:sldId id="327" r:id="rId34"/>
    <p:sldId id="328" r:id="rId35"/>
    <p:sldId id="329" r:id="rId36"/>
    <p:sldId id="333" r:id="rId37"/>
    <p:sldId id="332" r:id="rId38"/>
    <p:sldId id="331" r:id="rId39"/>
    <p:sldId id="33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6">
          <p15:clr>
            <a:srgbClr val="A4A3A4"/>
          </p15:clr>
        </p15:guide>
        <p15:guide id="2" pos="69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pVj9fIB78Vuiry/lLEAlFmZW9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67CF7-07EC-4239-A8AF-AAC8CA8B6704}" v="2" dt="2023-02-08T08:55:23.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3" d="100"/>
          <a:sy n="63" d="100"/>
        </p:scale>
        <p:origin x="732" y="52"/>
      </p:cViewPr>
      <p:guideLst>
        <p:guide orient="horz" pos="4176"/>
        <p:guide pos="6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6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Bhimesh" userId="8cbc0f08-a9cb-46c3-b564-c1b3742cd6d0" providerId="ADAL" clId="{34667CF7-07EC-4239-A8AF-AAC8CA8B6704}"/>
    <pc:docChg chg="undo custSel modSld">
      <pc:chgData name="S Bhimesh" userId="8cbc0f08-a9cb-46c3-b564-c1b3742cd6d0" providerId="ADAL" clId="{34667CF7-07EC-4239-A8AF-AAC8CA8B6704}" dt="2023-02-08T08:56:43.679" v="104" actId="20577"/>
      <pc:docMkLst>
        <pc:docMk/>
      </pc:docMkLst>
      <pc:sldChg chg="modSp mod">
        <pc:chgData name="S Bhimesh" userId="8cbc0f08-a9cb-46c3-b564-c1b3742cd6d0" providerId="ADAL" clId="{34667CF7-07EC-4239-A8AF-AAC8CA8B6704}" dt="2023-02-08T08:53:19.797" v="56" actId="27636"/>
        <pc:sldMkLst>
          <pc:docMk/>
          <pc:sldMk cId="1963650854" sldId="270"/>
        </pc:sldMkLst>
        <pc:spChg chg="mod">
          <ac:chgData name="S Bhimesh" userId="8cbc0f08-a9cb-46c3-b564-c1b3742cd6d0" providerId="ADAL" clId="{34667CF7-07EC-4239-A8AF-AAC8CA8B6704}" dt="2023-02-08T08:53:19.797" v="56" actId="27636"/>
          <ac:spMkLst>
            <pc:docMk/>
            <pc:sldMk cId="1963650854" sldId="270"/>
            <ac:spMk id="2" creationId="{99AE3B6C-EE3B-696E-488B-FC56DD43FEB9}"/>
          </ac:spMkLst>
        </pc:spChg>
      </pc:sldChg>
      <pc:sldChg chg="modSp mod">
        <pc:chgData name="S Bhimesh" userId="8cbc0f08-a9cb-46c3-b564-c1b3742cd6d0" providerId="ADAL" clId="{34667CF7-07EC-4239-A8AF-AAC8CA8B6704}" dt="2023-02-08T08:53:27.905" v="60" actId="27636"/>
        <pc:sldMkLst>
          <pc:docMk/>
          <pc:sldMk cId="3619051235" sldId="271"/>
        </pc:sldMkLst>
        <pc:spChg chg="mod">
          <ac:chgData name="S Bhimesh" userId="8cbc0f08-a9cb-46c3-b564-c1b3742cd6d0" providerId="ADAL" clId="{34667CF7-07EC-4239-A8AF-AAC8CA8B6704}" dt="2023-02-08T08:53:27.905" v="60" actId="27636"/>
          <ac:spMkLst>
            <pc:docMk/>
            <pc:sldMk cId="3619051235" sldId="271"/>
            <ac:spMk id="2" creationId="{9DB64487-1834-A515-53E2-17CCADECFA89}"/>
          </ac:spMkLst>
        </pc:spChg>
      </pc:sldChg>
      <pc:sldChg chg="delSp modSp mod">
        <pc:chgData name="S Bhimesh" userId="8cbc0f08-a9cb-46c3-b564-c1b3742cd6d0" providerId="ADAL" clId="{34667CF7-07EC-4239-A8AF-AAC8CA8B6704}" dt="2023-02-08T08:54:02.554" v="68" actId="478"/>
        <pc:sldMkLst>
          <pc:docMk/>
          <pc:sldMk cId="208207569" sldId="272"/>
        </pc:sldMkLst>
        <pc:spChg chg="mod">
          <ac:chgData name="S Bhimesh" userId="8cbc0f08-a9cb-46c3-b564-c1b3742cd6d0" providerId="ADAL" clId="{34667CF7-07EC-4239-A8AF-AAC8CA8B6704}" dt="2023-02-08T08:53:42.105" v="64" actId="27636"/>
          <ac:spMkLst>
            <pc:docMk/>
            <pc:sldMk cId="208207569" sldId="272"/>
            <ac:spMk id="2" creationId="{80029F78-4F76-5680-E00E-5B4254BFEE96}"/>
          </ac:spMkLst>
        </pc:spChg>
        <pc:spChg chg="del mod">
          <ac:chgData name="S Bhimesh" userId="8cbc0f08-a9cb-46c3-b564-c1b3742cd6d0" providerId="ADAL" clId="{34667CF7-07EC-4239-A8AF-AAC8CA8B6704}" dt="2023-02-08T08:54:02.554" v="68" actId="478"/>
          <ac:spMkLst>
            <pc:docMk/>
            <pc:sldMk cId="208207569" sldId="272"/>
            <ac:spMk id="5" creationId="{00000000-0000-0000-0000-000000000000}"/>
          </ac:spMkLst>
        </pc:spChg>
      </pc:sldChg>
      <pc:sldChg chg="modSp mod">
        <pc:chgData name="S Bhimesh" userId="8cbc0f08-a9cb-46c3-b564-c1b3742cd6d0" providerId="ADAL" clId="{34667CF7-07EC-4239-A8AF-AAC8CA8B6704}" dt="2023-02-08T08:55:41.875" v="84" actId="27636"/>
        <pc:sldMkLst>
          <pc:docMk/>
          <pc:sldMk cId="2985764209" sldId="273"/>
        </pc:sldMkLst>
        <pc:spChg chg="mod">
          <ac:chgData name="S Bhimesh" userId="8cbc0f08-a9cb-46c3-b564-c1b3742cd6d0" providerId="ADAL" clId="{34667CF7-07EC-4239-A8AF-AAC8CA8B6704}" dt="2023-02-08T08:55:41.875" v="84" actId="27636"/>
          <ac:spMkLst>
            <pc:docMk/>
            <pc:sldMk cId="2985764209" sldId="273"/>
            <ac:spMk id="2" creationId="{5CD574D3-1EF5-6203-149D-C487ED428400}"/>
          </ac:spMkLst>
        </pc:spChg>
        <pc:spChg chg="mod">
          <ac:chgData name="S Bhimesh" userId="8cbc0f08-a9cb-46c3-b564-c1b3742cd6d0" providerId="ADAL" clId="{34667CF7-07EC-4239-A8AF-AAC8CA8B6704}" dt="2023-02-08T08:52:51.405" v="52" actId="20577"/>
          <ac:spMkLst>
            <pc:docMk/>
            <pc:sldMk cId="2985764209" sldId="273"/>
            <ac:spMk id="10" creationId="{00000000-0000-0000-0000-000000000000}"/>
          </ac:spMkLst>
        </pc:spChg>
      </pc:sldChg>
      <pc:sldChg chg="addSp delSp modSp mod">
        <pc:chgData name="S Bhimesh" userId="8cbc0f08-a9cb-46c3-b564-c1b3742cd6d0" providerId="ADAL" clId="{34667CF7-07EC-4239-A8AF-AAC8CA8B6704}" dt="2023-02-08T08:55:30.880" v="80" actId="20577"/>
        <pc:sldMkLst>
          <pc:docMk/>
          <pc:sldMk cId="390742688" sldId="274"/>
        </pc:sldMkLst>
        <pc:spChg chg="mod">
          <ac:chgData name="S Bhimesh" userId="8cbc0f08-a9cb-46c3-b564-c1b3742cd6d0" providerId="ADAL" clId="{34667CF7-07EC-4239-A8AF-AAC8CA8B6704}" dt="2023-02-08T08:55:11.208" v="75"/>
          <ac:spMkLst>
            <pc:docMk/>
            <pc:sldMk cId="390742688" sldId="274"/>
            <ac:spMk id="2" creationId="{DC4F17F7-10C5-EBB8-5813-4015E5C80B7A}"/>
          </ac:spMkLst>
        </pc:spChg>
        <pc:spChg chg="del">
          <ac:chgData name="S Bhimesh" userId="8cbc0f08-a9cb-46c3-b564-c1b3742cd6d0" providerId="ADAL" clId="{34667CF7-07EC-4239-A8AF-AAC8CA8B6704}" dt="2023-02-08T08:54:31.553" v="69" actId="478"/>
          <ac:spMkLst>
            <pc:docMk/>
            <pc:sldMk cId="390742688" sldId="274"/>
            <ac:spMk id="9" creationId="{00000000-0000-0000-0000-000000000000}"/>
          </ac:spMkLst>
        </pc:spChg>
        <pc:spChg chg="add mod">
          <ac:chgData name="S Bhimesh" userId="8cbc0f08-a9cb-46c3-b564-c1b3742cd6d0" providerId="ADAL" clId="{34667CF7-07EC-4239-A8AF-AAC8CA8B6704}" dt="2023-02-08T08:55:30.880" v="80" actId="20577"/>
          <ac:spMkLst>
            <pc:docMk/>
            <pc:sldMk cId="390742688" sldId="274"/>
            <ac:spMk id="12" creationId="{583EC518-75C8-6C8E-3A52-D647E5EDF3A7}"/>
          </ac:spMkLst>
        </pc:spChg>
        <pc:picChg chg="add mod">
          <ac:chgData name="S Bhimesh" userId="8cbc0f08-a9cb-46c3-b564-c1b3742cd6d0" providerId="ADAL" clId="{34667CF7-07EC-4239-A8AF-AAC8CA8B6704}" dt="2023-02-08T08:54:52.318" v="74" actId="1076"/>
          <ac:picMkLst>
            <pc:docMk/>
            <pc:sldMk cId="390742688" sldId="274"/>
            <ac:picMk id="3" creationId="{38955DC6-5A01-C3B0-0848-29BC61CF90E0}"/>
          </ac:picMkLst>
        </pc:picChg>
        <pc:picChg chg="del">
          <ac:chgData name="S Bhimesh" userId="8cbc0f08-a9cb-46c3-b564-c1b3742cd6d0" providerId="ADAL" clId="{34667CF7-07EC-4239-A8AF-AAC8CA8B6704}" dt="2023-02-08T08:54:40.381" v="72" actId="478"/>
          <ac:picMkLst>
            <pc:docMk/>
            <pc:sldMk cId="390742688" sldId="274"/>
            <ac:picMk id="4" creationId="{00000000-0000-0000-0000-000000000000}"/>
          </ac:picMkLst>
        </pc:picChg>
        <pc:cxnChg chg="add mod">
          <ac:chgData name="S Bhimesh" userId="8cbc0f08-a9cb-46c3-b564-c1b3742cd6d0" providerId="ADAL" clId="{34667CF7-07EC-4239-A8AF-AAC8CA8B6704}" dt="2023-02-08T08:54:52.318" v="74" actId="1076"/>
          <ac:cxnSpMkLst>
            <pc:docMk/>
            <pc:sldMk cId="390742688" sldId="274"/>
            <ac:cxnSpMk id="5" creationId="{E74E78CE-9EB7-1926-701C-6F54DA99A1A4}"/>
          </ac:cxnSpMkLst>
        </pc:cxnChg>
        <pc:cxnChg chg="del">
          <ac:chgData name="S Bhimesh" userId="8cbc0f08-a9cb-46c3-b564-c1b3742cd6d0" providerId="ADAL" clId="{34667CF7-07EC-4239-A8AF-AAC8CA8B6704}" dt="2023-02-08T08:54:40.381" v="72" actId="478"/>
          <ac:cxnSpMkLst>
            <pc:docMk/>
            <pc:sldMk cId="390742688" sldId="274"/>
            <ac:cxnSpMk id="6" creationId="{00000000-0000-0000-0000-000000000000}"/>
          </ac:cxnSpMkLst>
        </pc:cxnChg>
        <pc:cxnChg chg="add mod">
          <ac:chgData name="S Bhimesh" userId="8cbc0f08-a9cb-46c3-b564-c1b3742cd6d0" providerId="ADAL" clId="{34667CF7-07EC-4239-A8AF-AAC8CA8B6704}" dt="2023-02-08T08:54:52.318" v="74" actId="1076"/>
          <ac:cxnSpMkLst>
            <pc:docMk/>
            <pc:sldMk cId="390742688" sldId="274"/>
            <ac:cxnSpMk id="7" creationId="{20FA490A-F668-A7B6-8AB6-813ADA8D973F}"/>
          </ac:cxnSpMkLst>
        </pc:cxnChg>
        <pc:cxnChg chg="del">
          <ac:chgData name="S Bhimesh" userId="8cbc0f08-a9cb-46c3-b564-c1b3742cd6d0" providerId="ADAL" clId="{34667CF7-07EC-4239-A8AF-AAC8CA8B6704}" dt="2023-02-08T08:54:40.381" v="72" actId="478"/>
          <ac:cxnSpMkLst>
            <pc:docMk/>
            <pc:sldMk cId="390742688" sldId="274"/>
            <ac:cxnSpMk id="8" creationId="{00000000-0000-0000-0000-000000000000}"/>
          </ac:cxnSpMkLst>
        </pc:cxnChg>
        <pc:cxnChg chg="del mod">
          <ac:chgData name="S Bhimesh" userId="8cbc0f08-a9cb-46c3-b564-c1b3742cd6d0" providerId="ADAL" clId="{34667CF7-07EC-4239-A8AF-AAC8CA8B6704}" dt="2023-02-08T08:54:40.381" v="72" actId="478"/>
          <ac:cxnSpMkLst>
            <pc:docMk/>
            <pc:sldMk cId="390742688" sldId="274"/>
            <ac:cxnSpMk id="10" creationId="{00000000-0000-0000-0000-000000000000}"/>
          </ac:cxnSpMkLst>
        </pc:cxnChg>
        <pc:cxnChg chg="add mod">
          <ac:chgData name="S Bhimesh" userId="8cbc0f08-a9cb-46c3-b564-c1b3742cd6d0" providerId="ADAL" clId="{34667CF7-07EC-4239-A8AF-AAC8CA8B6704}" dt="2023-02-08T08:54:52.318" v="74" actId="1076"/>
          <ac:cxnSpMkLst>
            <pc:docMk/>
            <pc:sldMk cId="390742688" sldId="274"/>
            <ac:cxnSpMk id="11" creationId="{ACEF27D9-89DB-C89B-1866-36A5044EFE28}"/>
          </ac:cxnSpMkLst>
        </pc:cxnChg>
      </pc:sldChg>
      <pc:sldChg chg="addSp delSp modSp mod">
        <pc:chgData name="S Bhimesh" userId="8cbc0f08-a9cb-46c3-b564-c1b3742cd6d0" providerId="ADAL" clId="{34667CF7-07EC-4239-A8AF-AAC8CA8B6704}" dt="2023-02-08T08:56:18.560" v="94" actId="207"/>
        <pc:sldMkLst>
          <pc:docMk/>
          <pc:sldMk cId="3751716876" sldId="275"/>
        </pc:sldMkLst>
        <pc:spChg chg="add del mod">
          <ac:chgData name="S Bhimesh" userId="8cbc0f08-a9cb-46c3-b564-c1b3742cd6d0" providerId="ADAL" clId="{34667CF7-07EC-4239-A8AF-AAC8CA8B6704}" dt="2023-02-08T08:56:04.558" v="93" actId="27636"/>
          <ac:spMkLst>
            <pc:docMk/>
            <pc:sldMk cId="3751716876" sldId="275"/>
            <ac:spMk id="2" creationId="{23D91D3D-6554-A422-966D-EE4C9B234DC3}"/>
          </ac:spMkLst>
        </pc:spChg>
        <pc:spChg chg="mod">
          <ac:chgData name="S Bhimesh" userId="8cbc0f08-a9cb-46c3-b564-c1b3742cd6d0" providerId="ADAL" clId="{34667CF7-07EC-4239-A8AF-AAC8CA8B6704}" dt="2023-02-08T08:56:02.549" v="91" actId="1076"/>
          <ac:spMkLst>
            <pc:docMk/>
            <pc:sldMk cId="3751716876" sldId="275"/>
            <ac:spMk id="3" creationId="{00000000-0000-0000-0000-000000000000}"/>
          </ac:spMkLst>
        </pc:spChg>
        <pc:spChg chg="mod">
          <ac:chgData name="S Bhimesh" userId="8cbc0f08-a9cb-46c3-b564-c1b3742cd6d0" providerId="ADAL" clId="{34667CF7-07EC-4239-A8AF-AAC8CA8B6704}" dt="2023-02-08T08:56:18.560" v="94" actId="207"/>
          <ac:spMkLst>
            <pc:docMk/>
            <pc:sldMk cId="3751716876" sldId="275"/>
            <ac:spMk id="5" creationId="{00000000-0000-0000-0000-000000000000}"/>
          </ac:spMkLst>
        </pc:spChg>
      </pc:sldChg>
      <pc:sldChg chg="addSp modSp mod">
        <pc:chgData name="S Bhimesh" userId="8cbc0f08-a9cb-46c3-b564-c1b3742cd6d0" providerId="ADAL" clId="{34667CF7-07EC-4239-A8AF-AAC8CA8B6704}" dt="2023-02-08T08:45:15.547" v="27" actId="1076"/>
        <pc:sldMkLst>
          <pc:docMk/>
          <pc:sldMk cId="3018365888" sldId="279"/>
        </pc:sldMkLst>
        <pc:spChg chg="mod">
          <ac:chgData name="S Bhimesh" userId="8cbc0f08-a9cb-46c3-b564-c1b3742cd6d0" providerId="ADAL" clId="{34667CF7-07EC-4239-A8AF-AAC8CA8B6704}" dt="2023-02-08T08:45:10.534" v="25" actId="21"/>
          <ac:spMkLst>
            <pc:docMk/>
            <pc:sldMk cId="3018365888" sldId="279"/>
            <ac:spMk id="3" creationId="{00000000-0000-0000-0000-000000000000}"/>
          </ac:spMkLst>
        </pc:spChg>
        <pc:spChg chg="add mod">
          <ac:chgData name="S Bhimesh" userId="8cbc0f08-a9cb-46c3-b564-c1b3742cd6d0" providerId="ADAL" clId="{34667CF7-07EC-4239-A8AF-AAC8CA8B6704}" dt="2023-02-08T08:45:15.547" v="27" actId="1076"/>
          <ac:spMkLst>
            <pc:docMk/>
            <pc:sldMk cId="3018365888" sldId="279"/>
            <ac:spMk id="5" creationId="{6A0CCE21-F1CD-9B23-1E65-5A9B88CE0A59}"/>
          </ac:spMkLst>
        </pc:spChg>
      </pc:sldChg>
      <pc:sldChg chg="modSp mod">
        <pc:chgData name="S Bhimesh" userId="8cbc0f08-a9cb-46c3-b564-c1b3742cd6d0" providerId="ADAL" clId="{34667CF7-07EC-4239-A8AF-AAC8CA8B6704}" dt="2023-02-08T08:56:43.679" v="104" actId="20577"/>
        <pc:sldMkLst>
          <pc:docMk/>
          <pc:sldMk cId="3095295421" sldId="306"/>
        </pc:sldMkLst>
        <pc:spChg chg="mod">
          <ac:chgData name="S Bhimesh" userId="8cbc0f08-a9cb-46c3-b564-c1b3742cd6d0" providerId="ADAL" clId="{34667CF7-07EC-4239-A8AF-AAC8CA8B6704}" dt="2023-02-08T08:56:31.429" v="98" actId="27636"/>
          <ac:spMkLst>
            <pc:docMk/>
            <pc:sldMk cId="3095295421" sldId="306"/>
            <ac:spMk id="2" creationId="{7F3A744D-0798-2BC8-3B5B-F05ECF11ABA8}"/>
          </ac:spMkLst>
        </pc:spChg>
        <pc:spChg chg="mod">
          <ac:chgData name="S Bhimesh" userId="8cbc0f08-a9cb-46c3-b564-c1b3742cd6d0" providerId="ADAL" clId="{34667CF7-07EC-4239-A8AF-AAC8CA8B6704}" dt="2023-02-08T08:56:43.679" v="104" actId="20577"/>
          <ac:spMkLst>
            <pc:docMk/>
            <pc:sldMk cId="3095295421" sldId="306"/>
            <ac:spMk id="3" creationId="{00000000-0000-0000-0000-000000000000}"/>
          </ac:spMkLst>
        </pc:spChg>
      </pc:sldChg>
      <pc:sldChg chg="modSp mod">
        <pc:chgData name="S Bhimesh" userId="8cbc0f08-a9cb-46c3-b564-c1b3742cd6d0" providerId="ADAL" clId="{34667CF7-07EC-4239-A8AF-AAC8CA8B6704}" dt="2023-02-08T08:44:26.095" v="17" actId="20577"/>
        <pc:sldMkLst>
          <pc:docMk/>
          <pc:sldMk cId="99599303" sldId="310"/>
        </pc:sldMkLst>
        <pc:spChg chg="mod">
          <ac:chgData name="S Bhimesh" userId="8cbc0f08-a9cb-46c3-b564-c1b3742cd6d0" providerId="ADAL" clId="{34667CF7-07EC-4239-A8AF-AAC8CA8B6704}" dt="2023-02-08T08:44:26.095" v="17" actId="20577"/>
          <ac:spMkLst>
            <pc:docMk/>
            <pc:sldMk cId="99599303" sldId="310"/>
            <ac:spMk id="3" creationId="{00000000-0000-0000-0000-000000000000}"/>
          </ac:spMkLst>
        </pc:spChg>
      </pc:sldChg>
      <pc:sldChg chg="modSp mod">
        <pc:chgData name="S Bhimesh" userId="8cbc0f08-a9cb-46c3-b564-c1b3742cd6d0" providerId="ADAL" clId="{34667CF7-07EC-4239-A8AF-AAC8CA8B6704}" dt="2023-02-08T08:44:57.575" v="24" actId="1076"/>
        <pc:sldMkLst>
          <pc:docMk/>
          <pc:sldMk cId="4212146980" sldId="311"/>
        </pc:sldMkLst>
        <pc:spChg chg="mod">
          <ac:chgData name="S Bhimesh" userId="8cbc0f08-a9cb-46c3-b564-c1b3742cd6d0" providerId="ADAL" clId="{34667CF7-07EC-4239-A8AF-AAC8CA8B6704}" dt="2023-02-08T08:44:54.708" v="23" actId="1076"/>
          <ac:spMkLst>
            <pc:docMk/>
            <pc:sldMk cId="4212146980" sldId="311"/>
            <ac:spMk id="3" creationId="{00000000-0000-0000-0000-000000000000}"/>
          </ac:spMkLst>
        </pc:spChg>
        <pc:spChg chg="mod">
          <ac:chgData name="S Bhimesh" userId="8cbc0f08-a9cb-46c3-b564-c1b3742cd6d0" providerId="ADAL" clId="{34667CF7-07EC-4239-A8AF-AAC8CA8B6704}" dt="2023-02-08T08:44:57.575" v="24" actId="1076"/>
          <ac:spMkLst>
            <pc:docMk/>
            <pc:sldMk cId="4212146980" sldId="311"/>
            <ac:spMk id="5" creationId="{00000000-0000-0000-0000-000000000000}"/>
          </ac:spMkLst>
        </pc:spChg>
        <pc:graphicFrameChg chg="mod">
          <ac:chgData name="S Bhimesh" userId="8cbc0f08-a9cb-46c3-b564-c1b3742cd6d0" providerId="ADAL" clId="{34667CF7-07EC-4239-A8AF-AAC8CA8B6704}" dt="2023-02-08T08:44:57.575" v="24" actId="1076"/>
          <ac:graphicFrameMkLst>
            <pc:docMk/>
            <pc:sldMk cId="4212146980" sldId="311"/>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panose="02000000000000000000" pitchFamily="2" charset="0"/>
                <a:ea typeface="Roboto" panose="02000000000000000000" pitchFamily="2" charset="0"/>
                <a:cs typeface="Roboto" panose="02000000000000000000" pitchFamily="2" charset="0"/>
              </a:defRPr>
            </a:lvl1pPr>
          </a:lstStyle>
          <a:p>
            <a:fld id="{6D7FB013-DA6F-4B78-B21B-9912BAA5E93E}" type="datetimeFigureOut">
              <a:rPr lang="en-US" smtClean="0"/>
              <a:pPr/>
              <a:t>08-Feb-23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panose="02000000000000000000" pitchFamily="2" charset="0"/>
                <a:ea typeface="Roboto" panose="02000000000000000000" pitchFamily="2" charset="0"/>
                <a:cs typeface="Roboto" panose="02000000000000000000" pitchFamily="2" charset="0"/>
              </a:defRPr>
            </a:lvl1pPr>
          </a:lstStyle>
          <a:p>
            <a:fld id="{E6A887F4-2EA0-4237-9B38-EBC37288E414}" type="slidenum">
              <a:rPr lang="en-US" smtClean="0"/>
              <a:pPr/>
              <a:t>‹#›</a:t>
            </a:fld>
            <a:endParaRPr lang="en-US" dirty="0"/>
          </a:p>
        </p:txBody>
      </p:sp>
    </p:spTree>
    <p:extLst>
      <p:ext uri="{BB962C8B-B14F-4D97-AF65-F5344CB8AC3E}">
        <p14:creationId xmlns:p14="http://schemas.microsoft.com/office/powerpoint/2010/main" val="307223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860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8159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Icebreaker/Poll">
    <p:spTree>
      <p:nvGrpSpPr>
        <p:cNvPr id="1" name=""/>
        <p:cNvGrpSpPr/>
        <p:nvPr/>
      </p:nvGrpSpPr>
      <p:grpSpPr>
        <a:xfrm>
          <a:off x="0" y="0"/>
          <a:ext cx="0" cy="0"/>
          <a:chOff x="0" y="0"/>
          <a:chExt cx="0" cy="0"/>
        </a:xfrm>
      </p:grpSpPr>
      <p:pic>
        <p:nvPicPr>
          <p:cNvPr id="12" name="Picture 11" descr="Premium Vector | Online voting concept flat style design vector  illustration tiny people with voting poll online">
            <a:extLst>
              <a:ext uri="{FF2B5EF4-FFF2-40B4-BE49-F238E27FC236}">
                <a16:creationId xmlns:a16="http://schemas.microsoft.com/office/drawing/2014/main" id="{AC0312A1-6A59-3001-22A8-B283F06F15A3}"/>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3347" y="1077244"/>
            <a:ext cx="8685435" cy="5211261"/>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369;p63">
            <a:extLst>
              <a:ext uri="{FF2B5EF4-FFF2-40B4-BE49-F238E27FC236}">
                <a16:creationId xmlns:a16="http://schemas.microsoft.com/office/drawing/2014/main" id="{E6254D52-2197-2827-5CF3-A221672D25F5}"/>
              </a:ext>
            </a:extLst>
          </p:cNvPr>
          <p:cNvSpPr txBox="1"/>
          <p:nvPr/>
        </p:nvSpPr>
        <p:spPr>
          <a:xfrm>
            <a:off x="2634224" y="332644"/>
            <a:ext cx="6709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0001"/>
              </a:buClr>
              <a:buSzPts val="2800"/>
              <a:buFont typeface="Roboto"/>
              <a:buNone/>
            </a:pPr>
            <a:r>
              <a:rPr lang="en-US" sz="2800" b="1" i="0" u="none" strike="noStrike" cap="none" dirty="0">
                <a:solidFill>
                  <a:srgbClr val="FF0001"/>
                </a:solidFill>
                <a:latin typeface="Roboto"/>
                <a:ea typeface="Roboto"/>
                <a:cs typeface="Roboto"/>
                <a:sym typeface="Roboto"/>
              </a:rPr>
              <a:t>Time for a Quick Poll!</a:t>
            </a:r>
          </a:p>
        </p:txBody>
      </p:sp>
    </p:spTree>
    <p:custDataLst>
      <p:tags r:id="rId1"/>
    </p:custDataLst>
    <p:extLst>
      <p:ext uri="{BB962C8B-B14F-4D97-AF65-F5344CB8AC3E}">
        <p14:creationId xmlns:p14="http://schemas.microsoft.com/office/powerpoint/2010/main" val="2866362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Icebreaker/Poll">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57C34A-C4F8-C4A6-F5A5-272EF6100EA7}"/>
              </a:ext>
            </a:extLst>
          </p:cNvPr>
          <p:cNvSpPr>
            <a:spLocks noGrp="1"/>
          </p:cNvSpPr>
          <p:nvPr>
            <p:ph type="title"/>
          </p:nvPr>
        </p:nvSpPr>
        <p:spPr>
          <a:xfrm>
            <a:off x="242046" y="161278"/>
            <a:ext cx="11731863" cy="567385"/>
          </a:xfrm>
          <a:prstGeom prst="rect">
            <a:avLst/>
          </a:prstGeom>
        </p:spPr>
        <p:txBody>
          <a:bodyPr lIns="0" tIns="0" rIns="0" bIns="0" anchor="b">
            <a:normAutofit/>
          </a:bodyPr>
          <a:lstStyle>
            <a:lvl1pPr>
              <a:defRPr sz="2800" b="1">
                <a:solidFill>
                  <a:srgbClr val="FF0000"/>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121369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oogle Shape;117;p1">
            <a:extLst>
              <a:ext uri="{FF2B5EF4-FFF2-40B4-BE49-F238E27FC236}">
                <a16:creationId xmlns:a16="http://schemas.microsoft.com/office/drawing/2014/main" id="{FB305F58-81D5-46D2-A0C1-B2A8A2770ED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Google Shape;121;p1">
            <a:extLst>
              <a:ext uri="{FF2B5EF4-FFF2-40B4-BE49-F238E27FC236}">
                <a16:creationId xmlns:a16="http://schemas.microsoft.com/office/drawing/2014/main" id="{6EC42670-3267-4198-8F31-E5267E0C3542}"/>
              </a:ext>
            </a:extLst>
          </p:cNvPr>
          <p:cNvPicPr preferRelativeResize="0"/>
          <p:nvPr/>
        </p:nvPicPr>
        <p:blipFill rotWithShape="1">
          <a:blip r:embed="rId4">
            <a:alphaModFix/>
          </a:blip>
          <a:srcRect/>
          <a:stretch/>
        </p:blipFill>
        <p:spPr>
          <a:xfrm>
            <a:off x="701631" y="733152"/>
            <a:ext cx="1317670" cy="499351"/>
          </a:xfrm>
          <a:prstGeom prst="rect">
            <a:avLst/>
          </a:prstGeom>
          <a:noFill/>
          <a:ln>
            <a:noFill/>
          </a:ln>
        </p:spPr>
      </p:pic>
      <p:sp>
        <p:nvSpPr>
          <p:cNvPr id="5" name="Google Shape;432;p46">
            <a:extLst>
              <a:ext uri="{FF2B5EF4-FFF2-40B4-BE49-F238E27FC236}">
                <a16:creationId xmlns:a16="http://schemas.microsoft.com/office/drawing/2014/main" id="{935092FD-604D-4282-8033-5273586A13C2}"/>
              </a:ext>
            </a:extLst>
          </p:cNvPr>
          <p:cNvSpPr txBox="1"/>
          <p:nvPr/>
        </p:nvSpPr>
        <p:spPr>
          <a:xfrm>
            <a:off x="553990" y="2994655"/>
            <a:ext cx="4145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lt1"/>
              </a:buClr>
              <a:buSzPts val="6000"/>
              <a:buFont typeface="Roboto"/>
              <a:buNone/>
            </a:pPr>
            <a:r>
              <a:rPr lang="en-US" sz="6000" b="1" i="0" u="none" strike="noStrike" cap="none" dirty="0">
                <a:solidFill>
                  <a:schemeClr val="lt1"/>
                </a:solidFill>
                <a:latin typeface="Roboto"/>
                <a:ea typeface="Roboto"/>
                <a:cs typeface="Roboto"/>
                <a:sym typeface="Roboto"/>
              </a:rPr>
              <a:t>Thank You!</a:t>
            </a:r>
            <a:endParaRPr sz="6000" b="1" i="0" u="none" strike="noStrike" cap="none" dirty="0">
              <a:solidFill>
                <a:schemeClr val="lt1"/>
              </a:solidFill>
              <a:latin typeface="Roboto"/>
              <a:ea typeface="Roboto"/>
              <a:cs typeface="Roboto"/>
              <a:sym typeface="Roboto"/>
            </a:endParaRPr>
          </a:p>
        </p:txBody>
      </p:sp>
      <p:sp>
        <p:nvSpPr>
          <p:cNvPr id="6" name="Google Shape;433;p46">
            <a:extLst>
              <a:ext uri="{FF2B5EF4-FFF2-40B4-BE49-F238E27FC236}">
                <a16:creationId xmlns:a16="http://schemas.microsoft.com/office/drawing/2014/main" id="{90DB694C-D1F8-44E3-BFEA-097F863D2752}"/>
              </a:ext>
            </a:extLst>
          </p:cNvPr>
          <p:cNvSpPr txBox="1"/>
          <p:nvPr/>
        </p:nvSpPr>
        <p:spPr>
          <a:xfrm>
            <a:off x="596030" y="5736623"/>
            <a:ext cx="70974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lt1"/>
              </a:buClr>
              <a:buSzPts val="1800"/>
              <a:buFont typeface="Roboto"/>
              <a:buNone/>
            </a:pPr>
            <a:r>
              <a:rPr lang="en-US" sz="1800" b="1" i="0" u="none" strike="noStrike" cap="none" dirty="0">
                <a:solidFill>
                  <a:schemeClr val="lt1"/>
                </a:solidFill>
                <a:latin typeface="Roboto"/>
                <a:ea typeface="Roboto"/>
                <a:cs typeface="Roboto"/>
                <a:sym typeface="Roboto"/>
              </a:rPr>
              <a:t>Copyright © HeroX Private Limited, 2022. All rights reserved.</a:t>
            </a:r>
            <a:endParaRPr sz="1800" b="1" i="0" u="none" strike="noStrike" cap="none" dirty="0">
              <a:solidFill>
                <a:schemeClr val="lt1"/>
              </a:solidFill>
              <a:latin typeface="Roboto"/>
              <a:ea typeface="Roboto"/>
              <a:cs typeface="Roboto"/>
              <a:sym typeface="Roboto"/>
            </a:endParaRPr>
          </a:p>
        </p:txBody>
      </p:sp>
    </p:spTree>
    <p:custDataLst>
      <p:tags r:id="rId1"/>
    </p:custDataLst>
    <p:extLst>
      <p:ext uri="{BB962C8B-B14F-4D97-AF65-F5344CB8AC3E}">
        <p14:creationId xmlns:p14="http://schemas.microsoft.com/office/powerpoint/2010/main" val="386657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ge Breaker">
  <p:cSld name="Page Breaker">
    <p:spTree>
      <p:nvGrpSpPr>
        <p:cNvPr id="1" name="Shape 83"/>
        <p:cNvGrpSpPr/>
        <p:nvPr/>
      </p:nvGrpSpPr>
      <p:grpSpPr>
        <a:xfrm>
          <a:off x="0" y="0"/>
          <a:ext cx="0" cy="0"/>
          <a:chOff x="0" y="0"/>
          <a:chExt cx="0" cy="0"/>
        </a:xfrm>
      </p:grpSpPr>
      <p:pic>
        <p:nvPicPr>
          <p:cNvPr id="84" name="Google Shape;84;p5"/>
          <p:cNvPicPr preferRelativeResize="0"/>
          <p:nvPr/>
        </p:nvPicPr>
        <p:blipFill rotWithShape="1">
          <a:blip r:embed="rId2">
            <a:alphaModFix/>
          </a:blip>
          <a:srcRect/>
          <a:stretch/>
        </p:blipFill>
        <p:spPr>
          <a:xfrm>
            <a:off x="763" y="428"/>
            <a:ext cx="12190474" cy="6857141"/>
          </a:xfrm>
          <a:prstGeom prst="rect">
            <a:avLst/>
          </a:prstGeom>
          <a:noFill/>
          <a:ln>
            <a:noFill/>
          </a:ln>
        </p:spPr>
      </p:pic>
      <p:sp>
        <p:nvSpPr>
          <p:cNvPr id="85" name="Google Shape;85;p5"/>
          <p:cNvSpPr/>
          <p:nvPr/>
        </p:nvSpPr>
        <p:spPr>
          <a:xfrm>
            <a:off x="0" y="0"/>
            <a:ext cx="121905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pic>
        <p:nvPicPr>
          <p:cNvPr id="86" name="Google Shape;86;p5"/>
          <p:cNvPicPr preferRelativeResize="0"/>
          <p:nvPr/>
        </p:nvPicPr>
        <p:blipFill rotWithShape="1">
          <a:blip r:embed="rId3">
            <a:alphaModFix/>
          </a:blip>
          <a:srcRect/>
          <a:stretch/>
        </p:blipFill>
        <p:spPr>
          <a:xfrm>
            <a:off x="0" y="5132841"/>
            <a:ext cx="12192000" cy="1725168"/>
          </a:xfrm>
          <a:prstGeom prst="rect">
            <a:avLst/>
          </a:prstGeom>
          <a:noFill/>
          <a:ln>
            <a:noFill/>
          </a:ln>
        </p:spPr>
      </p:pic>
      <p:pic>
        <p:nvPicPr>
          <p:cNvPr id="87" name="Google Shape;87;p5"/>
          <p:cNvPicPr preferRelativeResize="0"/>
          <p:nvPr/>
        </p:nvPicPr>
        <p:blipFill rotWithShape="1">
          <a:blip r:embed="rId4">
            <a:alphaModFix/>
          </a:blip>
          <a:srcRect/>
          <a:stretch/>
        </p:blipFill>
        <p:spPr>
          <a:xfrm>
            <a:off x="6111839" y="2005243"/>
            <a:ext cx="6080161" cy="5502716"/>
          </a:xfrm>
          <a:prstGeom prst="rect">
            <a:avLst/>
          </a:prstGeom>
          <a:noFill/>
          <a:ln>
            <a:noFill/>
          </a:ln>
        </p:spPr>
      </p:pic>
    </p:spTree>
    <p:extLst>
      <p:ext uri="{BB962C8B-B14F-4D97-AF65-F5344CB8AC3E}">
        <p14:creationId xmlns:p14="http://schemas.microsoft.com/office/powerpoint/2010/main" val="370665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pic>
        <p:nvPicPr>
          <p:cNvPr id="7" name="Google Shape;117;p1">
            <a:extLst>
              <a:ext uri="{FF2B5EF4-FFF2-40B4-BE49-F238E27FC236}">
                <a16:creationId xmlns:a16="http://schemas.microsoft.com/office/drawing/2014/main" id="{2ECD7381-ED2F-4B8B-BBEA-D6FED1B824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 name="Google Shape;121;p1">
            <a:extLst>
              <a:ext uri="{FF2B5EF4-FFF2-40B4-BE49-F238E27FC236}">
                <a16:creationId xmlns:a16="http://schemas.microsoft.com/office/drawing/2014/main" id="{A6730BE5-5ACF-4925-A95B-D1081453C25B}"/>
              </a:ext>
            </a:extLst>
          </p:cNvPr>
          <p:cNvPicPr preferRelativeResize="0"/>
          <p:nvPr/>
        </p:nvPicPr>
        <p:blipFill rotWithShape="1">
          <a:blip r:embed="rId4">
            <a:alphaModFix/>
          </a:blip>
          <a:srcRect/>
          <a:stretch/>
        </p:blipFill>
        <p:spPr>
          <a:xfrm>
            <a:off x="701633" y="733155"/>
            <a:ext cx="1317671" cy="499351"/>
          </a:xfrm>
          <a:prstGeom prst="rect">
            <a:avLst/>
          </a:prstGeom>
          <a:noFill/>
          <a:ln>
            <a:noFill/>
          </a:ln>
        </p:spPr>
      </p:pic>
    </p:spTree>
    <p:custDataLst>
      <p:tags r:id="rId1"/>
    </p:custDataLst>
    <p:extLst>
      <p:ext uri="{BB962C8B-B14F-4D97-AF65-F5344CB8AC3E}">
        <p14:creationId xmlns:p14="http://schemas.microsoft.com/office/powerpoint/2010/main" val="237556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atin typeface="Roboto" panose="02000000000000000000" pitchFamily="2" charset="0"/>
                <a:ea typeface="Roboto" panose="02000000000000000000" pitchFamily="2" charset="0"/>
                <a:cs typeface="Roboto" panose="02000000000000000000" pitchFamily="2"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15" name="Google Shape;1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atin typeface="Roboto" panose="02000000000000000000" pitchFamily="2" charset="0"/>
                <a:ea typeface="Roboto" panose="02000000000000000000" pitchFamily="2" charset="0"/>
                <a:cs typeface="Roboto" panose="02000000000000000000" pitchFamily="2" charset="0"/>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dirty="0"/>
          </a:p>
        </p:txBody>
      </p:sp>
      <p:sp>
        <p:nvSpPr>
          <p:cNvPr id="16" name="Google Shape;1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smtClean="0">
                <a:solidFill>
                  <a:srgbClr val="595959"/>
                </a:solidFill>
              </a:rPr>
              <a:pPr defTabSz="1219170"/>
              <a:t>‹#›</a:t>
            </a:fld>
            <a:endParaRPr lang="en" dirty="0">
              <a:solidFill>
                <a:srgbClr val="595959"/>
              </a:solidFill>
            </a:endParaRPr>
          </a:p>
        </p:txBody>
      </p:sp>
    </p:spTree>
    <p:extLst>
      <p:ext uri="{BB962C8B-B14F-4D97-AF65-F5344CB8AC3E}">
        <p14:creationId xmlns:p14="http://schemas.microsoft.com/office/powerpoint/2010/main" val="243157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F8F1-9192-4D6A-9A64-9554563BB022}"/>
              </a:ext>
            </a:extLst>
          </p:cNvPr>
          <p:cNvSpPr>
            <a:spLocks noGrp="1"/>
          </p:cNvSpPr>
          <p:nvPr>
            <p:ph type="title" hasCustomPrompt="1"/>
          </p:nvPr>
        </p:nvSpPr>
        <p:spPr/>
        <p:txBody>
          <a:bodyPr>
            <a:normAutofit/>
          </a:bodyPr>
          <a:lstStyle>
            <a:lvl1pPr>
              <a:defRPr sz="2800">
                <a:solidFill>
                  <a:schemeClr val="bg1"/>
                </a:solidFill>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BD5D3FE-3FC2-4546-B027-5DD27AA446B5}"/>
              </a:ext>
            </a:extLst>
          </p:cNvPr>
          <p:cNvSpPr>
            <a:spLocks noGrp="1"/>
          </p:cNvSpPr>
          <p:nvPr>
            <p:ph idx="1"/>
          </p:nvPr>
        </p:nvSpPr>
        <p:spPr/>
        <p:txBody>
          <a:bodyPr>
            <a:normAutofit/>
          </a:bodyPr>
          <a:lstStyle>
            <a:lvl1pPr>
              <a:defRPr sz="1200">
                <a:solidFill>
                  <a:schemeClr val="bg1"/>
                </a:solidFill>
                <a:latin typeface="Roboto" panose="02000000000000000000" pitchFamily="2" charset="0"/>
                <a:ea typeface="Roboto" panose="02000000000000000000" pitchFamily="2" charset="0"/>
              </a:defRPr>
            </a:lvl1pPr>
            <a:lvl2pPr>
              <a:defRPr sz="1200">
                <a:solidFill>
                  <a:schemeClr val="bg1"/>
                </a:solidFill>
                <a:latin typeface="Roboto" panose="02000000000000000000" pitchFamily="2" charset="0"/>
                <a:ea typeface="Roboto" panose="02000000000000000000" pitchFamily="2" charset="0"/>
              </a:defRPr>
            </a:lvl2pPr>
            <a:lvl3pPr>
              <a:defRPr sz="1200">
                <a:solidFill>
                  <a:schemeClr val="bg1"/>
                </a:solidFill>
                <a:latin typeface="Roboto" panose="02000000000000000000" pitchFamily="2" charset="0"/>
                <a:ea typeface="Roboto" panose="02000000000000000000" pitchFamily="2" charset="0"/>
              </a:defRPr>
            </a:lvl3pPr>
            <a:lvl4pPr>
              <a:defRPr sz="1200">
                <a:solidFill>
                  <a:schemeClr val="bg1"/>
                </a:solidFill>
                <a:latin typeface="Roboto" panose="02000000000000000000" pitchFamily="2" charset="0"/>
                <a:ea typeface="Roboto" panose="02000000000000000000" pitchFamily="2" charset="0"/>
              </a:defRPr>
            </a:lvl4pPr>
            <a:lvl5pPr>
              <a:defRPr sz="1200">
                <a:solidFill>
                  <a:schemeClr val="bg1"/>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803AB2-966B-4E4F-B1AF-F55EE8275708}"/>
              </a:ext>
            </a:extLst>
          </p:cNvPr>
          <p:cNvSpPr>
            <a:spLocks noGrp="1"/>
          </p:cNvSpPr>
          <p:nvPr>
            <p:ph type="dt" sz="half" idx="10"/>
          </p:nvPr>
        </p:nvSpPr>
        <p:spPr/>
        <p:txBody>
          <a:bodyPr/>
          <a:lstStyle/>
          <a:p>
            <a:fld id="{BBB77E07-F63E-4A98-B5AF-D140F5E411CE}" type="datetimeFigureOut">
              <a:rPr lang="en-US" smtClean="0"/>
              <a:t>08-Feb-23</a:t>
            </a:fld>
            <a:endParaRPr lang="en-US"/>
          </a:p>
        </p:txBody>
      </p:sp>
      <p:sp>
        <p:nvSpPr>
          <p:cNvPr id="5" name="Footer Placeholder 4">
            <a:extLst>
              <a:ext uri="{FF2B5EF4-FFF2-40B4-BE49-F238E27FC236}">
                <a16:creationId xmlns:a16="http://schemas.microsoft.com/office/drawing/2014/main" id="{3960AAC4-66C2-41D2-82BC-CE2007B95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9A541-119E-40CB-BEB9-EA6AAA89649A}"/>
              </a:ext>
            </a:extLst>
          </p:cNvPr>
          <p:cNvSpPr>
            <a:spLocks noGrp="1"/>
          </p:cNvSpPr>
          <p:nvPr>
            <p:ph type="sldNum" sz="quarter" idx="12"/>
          </p:nvPr>
        </p:nvSpPr>
        <p:spPr/>
        <p:txBody>
          <a:bodyPr/>
          <a:lstStyle/>
          <a:p>
            <a:fld id="{5BEF408B-D2E7-4A18-A226-D64F8D99CF0C}" type="slidenum">
              <a:rPr lang="en-US" smtClean="0"/>
              <a:t>‹#›</a:t>
            </a:fld>
            <a:endParaRPr lang="en-US"/>
          </a:p>
        </p:txBody>
      </p:sp>
      <p:pic>
        <p:nvPicPr>
          <p:cNvPr id="9" name="Google Shape;91;ge0f568fa40_0_30">
            <a:extLst>
              <a:ext uri="{FF2B5EF4-FFF2-40B4-BE49-F238E27FC236}">
                <a16:creationId xmlns:a16="http://schemas.microsoft.com/office/drawing/2014/main" id="{E5E77CC2-5D44-48F0-81E4-3DD7A7B97D23}"/>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811006886"/>
      </p:ext>
    </p:extLst>
  </p:cSld>
  <p:clrMapOvr>
    <a:masterClrMapping/>
  </p:clrMapOvr>
  <p:extLst>
    <p:ext uri="{DCECCB84-F9BA-43D5-87BE-67443E8EF086}">
      <p15:sldGuideLst xmlns:p15="http://schemas.microsoft.com/office/powerpoint/2012/main">
        <p15:guide id="1" orient="horz" pos="1049">
          <p15:clr>
            <a:srgbClr val="FBAE40"/>
          </p15:clr>
        </p15:guide>
        <p15:guide id="2" pos="710">
          <p15:clr>
            <a:srgbClr val="FBAE40"/>
          </p15:clr>
        </p15:guide>
        <p15:guide id="3" orient="horz" pos="15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28" name="Google Shape;35;p49" descr="Background pattern&#10;&#10;Description automatically generated">
            <a:extLst>
              <a:ext uri="{FF2B5EF4-FFF2-40B4-BE49-F238E27FC236}">
                <a16:creationId xmlns:a16="http://schemas.microsoft.com/office/drawing/2014/main" id="{63AB8ADC-38C3-4BC2-AA43-2424C22DDB6D}"/>
              </a:ext>
            </a:extLst>
          </p:cNvPr>
          <p:cNvPicPr preferRelativeResize="0"/>
          <p:nvPr/>
        </p:nvPicPr>
        <p:blipFill rotWithShape="1">
          <a:blip r:embed="rId10">
            <a:alphaModFix amt="66000"/>
          </a:blip>
          <a:srcRect r="3387"/>
          <a:stretch/>
        </p:blipFill>
        <p:spPr>
          <a:xfrm>
            <a:off x="414337" y="428"/>
            <a:ext cx="11777663" cy="6857143"/>
          </a:xfrm>
          <a:prstGeom prst="rect">
            <a:avLst/>
          </a:prstGeom>
          <a:noFill/>
          <a:ln>
            <a:noFill/>
          </a:ln>
          <a:effectLst>
            <a:outerShdw blurRad="50800" dist="50800" dir="5400000" algn="ctr" rotWithShape="0">
              <a:srgbClr val="000000">
                <a:alpha val="0"/>
              </a:srgbClr>
            </a:outerShdw>
          </a:effectLst>
        </p:spPr>
      </p:pic>
      <p:pic>
        <p:nvPicPr>
          <p:cNvPr id="29" name="Google Shape;36;p49">
            <a:extLst>
              <a:ext uri="{FF2B5EF4-FFF2-40B4-BE49-F238E27FC236}">
                <a16:creationId xmlns:a16="http://schemas.microsoft.com/office/drawing/2014/main" id="{D93B97A8-811F-416D-A88F-F531886C9845}"/>
              </a:ext>
            </a:extLst>
          </p:cNvPr>
          <p:cNvPicPr preferRelativeResize="0"/>
          <p:nvPr/>
        </p:nvPicPr>
        <p:blipFill rotWithShape="1">
          <a:blip r:embed="rId11">
            <a:alphaModFix/>
          </a:blip>
          <a:srcRect/>
          <a:stretch/>
        </p:blipFill>
        <p:spPr>
          <a:xfrm>
            <a:off x="11304329" y="6067987"/>
            <a:ext cx="402882" cy="513788"/>
          </a:xfrm>
          <a:prstGeom prst="rect">
            <a:avLst/>
          </a:prstGeom>
          <a:noFill/>
          <a:ln>
            <a:noFill/>
          </a:ln>
        </p:spPr>
      </p:pic>
    </p:spTree>
    <p:custDataLst>
      <p:tags r:id="rId9"/>
    </p:custDataLst>
  </p:cSld>
  <p:clrMap bg1="lt1" tx1="dk1" bg2="dk2" tx2="lt2" accent1="accent1" accent2="accent2" accent3="accent3" accent4="accent4" accent5="accent5" accent6="accent6" hlink="hlink" folHlink="folHlink"/>
  <p:sldLayoutIdLst>
    <p:sldLayoutId id="2147483667" r:id="rId1"/>
    <p:sldLayoutId id="2147483668" r:id="rId2"/>
    <p:sldLayoutId id="2147483666" r:id="rId3"/>
    <p:sldLayoutId id="2147483669" r:id="rId4"/>
    <p:sldLayoutId id="2147483670"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59">
          <p15:clr>
            <a:srgbClr val="F26B43"/>
          </p15:clr>
        </p15:guide>
        <p15:guide id="2" pos="143">
          <p15:clr>
            <a:srgbClr val="F26B43"/>
          </p15:clr>
        </p15:guide>
        <p15:guide id="3" orient="horz" pos="527">
          <p15:clr>
            <a:srgbClr val="F26B43"/>
          </p15:clr>
        </p15:guide>
        <p15:guide id="4" pos="7537">
          <p15:clr>
            <a:srgbClr val="F26B43"/>
          </p15:clr>
        </p15:guide>
        <p15:guide id="5" orient="horz" pos="96">
          <p15:clr>
            <a:srgbClr val="F26B43"/>
          </p15:clr>
        </p15:guide>
        <p15:guide id="6" orient="horz" pos="40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24.wmf"/><Relationship Id="rId4" Type="http://schemas.openxmlformats.org/officeDocument/2006/relationships/oleObject" Target="../embeddings/oleObject4.bin"/><Relationship Id="rId9" Type="http://schemas.openxmlformats.org/officeDocument/2006/relationships/image" Target="../media/image26.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7.bin"/><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436AB18C-91FB-4CB8-2115-29F8C0C3C1B0}"/>
              </a:ext>
            </a:extLst>
          </p:cNvPr>
          <p:cNvSpPr txBox="1"/>
          <p:nvPr/>
        </p:nvSpPr>
        <p:spPr>
          <a:xfrm>
            <a:off x="227014" y="3429002"/>
            <a:ext cx="9548581" cy="1415742"/>
          </a:xfrm>
          <a:prstGeom prst="rect">
            <a:avLst/>
          </a:prstGeom>
          <a:noFill/>
          <a:ln>
            <a:noFill/>
          </a:ln>
        </p:spPr>
        <p:txBody>
          <a:bodyPr spcFirstLastPara="1" wrap="square" lIns="91425" tIns="91425" rIns="91425" bIns="91425" anchor="t" anchorCtr="0">
            <a:spAutoFit/>
          </a:bodyPr>
          <a:lstStyle/>
          <a:p>
            <a:pPr>
              <a:buSzPts val="1700"/>
            </a:pPr>
            <a:r>
              <a:rPr lang="en-US" sz="4000" b="1" dirty="0">
                <a:solidFill>
                  <a:srgbClr val="FFFFFF"/>
                </a:solidFill>
                <a:latin typeface="Roboto" panose="02000000000000000000" pitchFamily="2" charset="0"/>
                <a:ea typeface="Roboto" panose="02000000000000000000" pitchFamily="2" charset="0"/>
                <a:cs typeface="Roboto" panose="02000000000000000000" pitchFamily="2" charset="0"/>
              </a:rPr>
              <a:t>Predictive Modeling</a:t>
            </a:r>
          </a:p>
          <a:p>
            <a:pPr>
              <a:buSzPts val="1700"/>
            </a:pPr>
            <a:r>
              <a:rPr lang="en-US" sz="4000" b="1" dirty="0">
                <a:solidFill>
                  <a:srgbClr val="FFFFFF"/>
                </a:solidFill>
                <a:latin typeface="Roboto" panose="02000000000000000000" pitchFamily="2" charset="0"/>
                <a:ea typeface="Roboto" panose="02000000000000000000" pitchFamily="2" charset="0"/>
                <a:cs typeface="Roboto" panose="02000000000000000000" pitchFamily="2" charset="0"/>
              </a:rPr>
              <a:t>Correlation and Linear Regression</a:t>
            </a:r>
          </a:p>
        </p:txBody>
      </p:sp>
    </p:spTree>
    <p:extLst>
      <p:ext uri="{BB962C8B-B14F-4D97-AF65-F5344CB8AC3E}">
        <p14:creationId xmlns:p14="http://schemas.microsoft.com/office/powerpoint/2010/main" val="3480528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From Correlation to Regression</a:t>
            </a:r>
          </a:p>
        </p:txBody>
      </p:sp>
      <p:sp>
        <p:nvSpPr>
          <p:cNvPr id="4" name="TextBox 3">
            <a:extLst>
              <a:ext uri="{FF2B5EF4-FFF2-40B4-BE49-F238E27FC236}">
                <a16:creationId xmlns:a16="http://schemas.microsoft.com/office/drawing/2014/main" id="{0122030F-8F14-3240-6F4B-B04A5E35CD2C}"/>
              </a:ext>
            </a:extLst>
          </p:cNvPr>
          <p:cNvSpPr txBox="1"/>
          <p:nvPr/>
        </p:nvSpPr>
        <p:spPr>
          <a:xfrm>
            <a:off x="242045" y="2713434"/>
            <a:ext cx="6941179" cy="1846629"/>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In the above example, the promotional budget and the number of passengers are highly correlated.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Can we estimate the number of passengers given the promotional budget?</a:t>
            </a:r>
          </a:p>
        </p:txBody>
      </p:sp>
      <p:pic>
        <p:nvPicPr>
          <p:cNvPr id="6" name="Picture 5" descr="A couple of men sitting at a table eating food&#10;&#10;Description automatically generated with medium confidence">
            <a:extLst>
              <a:ext uri="{FF2B5EF4-FFF2-40B4-BE49-F238E27FC236}">
                <a16:creationId xmlns:a16="http://schemas.microsoft.com/office/drawing/2014/main" id="{4F7797B9-A49F-C5C9-FDD4-7DFDE65A5EC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0000" y="-1"/>
            <a:ext cx="4572000" cy="6858000"/>
          </a:xfrm>
          <a:prstGeom prst="rect">
            <a:avLst/>
          </a:prstGeom>
        </p:spPr>
      </p:pic>
      <p:sp>
        <p:nvSpPr>
          <p:cNvPr id="7" name="Rectangle 6">
            <a:extLst>
              <a:ext uri="{FF2B5EF4-FFF2-40B4-BE49-F238E27FC236}">
                <a16:creationId xmlns:a16="http://schemas.microsoft.com/office/drawing/2014/main" id="{07C21453-98BD-8A23-1FD0-906EA4CCB0BB}"/>
              </a:ext>
            </a:extLst>
          </p:cNvPr>
          <p:cNvSpPr/>
          <p:nvPr/>
        </p:nvSpPr>
        <p:spPr>
          <a:xfrm>
            <a:off x="7620000" y="0"/>
            <a:ext cx="45719" cy="685799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26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From Correlation to Regression contd.</a:t>
            </a:r>
          </a:p>
        </p:txBody>
      </p:sp>
      <p:sp>
        <p:nvSpPr>
          <p:cNvPr id="4" name="TextBox 3">
            <a:extLst>
              <a:ext uri="{FF2B5EF4-FFF2-40B4-BE49-F238E27FC236}">
                <a16:creationId xmlns:a16="http://schemas.microsoft.com/office/drawing/2014/main" id="{0122030F-8F14-3240-6F4B-B04A5E35CD2C}"/>
              </a:ext>
            </a:extLst>
          </p:cNvPr>
          <p:cNvSpPr txBox="1"/>
          <p:nvPr/>
        </p:nvSpPr>
        <p:spPr>
          <a:xfrm>
            <a:off x="242045" y="1572622"/>
            <a:ext cx="6941179" cy="3924121"/>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is just a measure of linear association. It can’t be used for prediction.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Given the predictor variable, we can’t estimate the dependent variable.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In the air passengers' example, given the promotional budget, we can’t get an estimated passenger value.</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We need a model, an equation, and a fit for the data: which is known as a regression line.</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p:txBody>
      </p:sp>
      <p:pic>
        <p:nvPicPr>
          <p:cNvPr id="3" name="Picture 2" descr="Red lights in the dark&#10;&#10;Description automatically generated with low confidence">
            <a:extLst>
              <a:ext uri="{FF2B5EF4-FFF2-40B4-BE49-F238E27FC236}">
                <a16:creationId xmlns:a16="http://schemas.microsoft.com/office/drawing/2014/main" id="{674847CC-7264-EB61-045B-6311067F5335}"/>
              </a:ext>
            </a:extLst>
          </p:cNvPr>
          <p:cNvPicPr>
            <a:picLocks noChangeAspect="1"/>
          </p:cNvPicPr>
          <p:nvPr/>
        </p:nvPicPr>
        <p:blipFill>
          <a:blip r:embed="rId2"/>
          <a:stretch>
            <a:fillRect/>
          </a:stretch>
        </p:blipFill>
        <p:spPr>
          <a:xfrm>
            <a:off x="7541443" y="1734683"/>
            <a:ext cx="3600000" cy="3600000"/>
          </a:xfrm>
          <a:prstGeom prst="rect">
            <a:avLst/>
          </a:prstGeom>
        </p:spPr>
      </p:pic>
    </p:spTree>
    <p:extLst>
      <p:ext uri="{BB962C8B-B14F-4D97-AF65-F5344CB8AC3E}">
        <p14:creationId xmlns:p14="http://schemas.microsoft.com/office/powerpoint/2010/main" val="62742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2"/>
          <p:cNvSpPr txBox="1"/>
          <p:nvPr/>
        </p:nvSpPr>
        <p:spPr>
          <a:xfrm>
            <a:off x="950300" y="2628802"/>
            <a:ext cx="5818800" cy="923289"/>
          </a:xfrm>
          <a:prstGeom prst="rect">
            <a:avLst/>
          </a:prstGeom>
          <a:noFill/>
          <a:ln>
            <a:noFill/>
          </a:ln>
        </p:spPr>
        <p:txBody>
          <a:bodyPr spcFirstLastPara="1" wrap="square" lIns="121900" tIns="121900" rIns="121900" bIns="121900" anchor="t" anchorCtr="0">
            <a:spAutoFit/>
          </a:bodyPr>
          <a:lstStyle/>
          <a:p>
            <a:pPr defTabSz="1219170">
              <a:buClr>
                <a:srgbClr val="000000"/>
              </a:buClr>
              <a:buSzPts val="3300"/>
              <a:defRPr/>
            </a:pPr>
            <a:r>
              <a:rPr lang="en" sz="4400" b="1" kern="0" dirty="0">
                <a:solidFill>
                  <a:srgbClr val="FFFFFF"/>
                </a:solidFill>
                <a:latin typeface="Roboto"/>
                <a:ea typeface="Roboto"/>
                <a:cs typeface="Roboto"/>
                <a:sym typeface="Roboto"/>
              </a:rPr>
              <a:t>What is Regression </a:t>
            </a:r>
            <a:endParaRPr sz="1867" kern="0" dirty="0">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3656592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Regression?</a:t>
            </a:r>
          </a:p>
        </p:txBody>
      </p:sp>
      <p:sp>
        <p:nvSpPr>
          <p:cNvPr id="3" name="Content Placeholder 2"/>
          <p:cNvSpPr>
            <a:spLocks noGrp="1"/>
          </p:cNvSpPr>
          <p:nvPr>
            <p:ph idx="4294967295"/>
          </p:nvPr>
        </p:nvSpPr>
        <p:spPr>
          <a:xfrm>
            <a:off x="365760" y="1825625"/>
            <a:ext cx="10149840" cy="2216150"/>
          </a:xfrm>
        </p:spPr>
        <p:txBody>
          <a:bodyPr>
            <a:normAutofit/>
          </a:bodyPr>
          <a:lstStyle/>
          <a:p>
            <a:pPr>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A regression line is a mathematical formula that quantifies the general relationship between a predictor/independent (or known) variable x and the target/dependent (or the unknown) variable y.</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Below is the regression line. If we have the data of x and y then we can build a model to generalize their relation.</a:t>
            </a:r>
          </a:p>
          <a:p>
            <a:pPr marL="0" indent="0">
              <a:buNone/>
            </a:pPr>
            <a:endParaRPr lang="en-US" sz="18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p:cNvPicPr>
            <a:picLocks noChangeAspect="1"/>
          </p:cNvPicPr>
          <p:nvPr/>
        </p:nvPicPr>
        <p:blipFill>
          <a:blip r:embed="rId2"/>
          <a:stretch>
            <a:fillRect/>
          </a:stretch>
        </p:blipFill>
        <p:spPr>
          <a:xfrm>
            <a:off x="3478706" y="3276013"/>
            <a:ext cx="2538636" cy="765475"/>
          </a:xfrm>
          <a:prstGeom prst="rect">
            <a:avLst/>
          </a:prstGeom>
        </p:spPr>
      </p:pic>
      <p:sp>
        <p:nvSpPr>
          <p:cNvPr id="5" name="Rectangle 4"/>
          <p:cNvSpPr/>
          <p:nvPr/>
        </p:nvSpPr>
        <p:spPr>
          <a:xfrm>
            <a:off x="838800" y="4648369"/>
            <a:ext cx="9937652" cy="523220"/>
          </a:xfrm>
          <a:prstGeom prst="rect">
            <a:avLst/>
          </a:prstGeom>
        </p:spPr>
        <p:txBody>
          <a:bodyPr wrap="square">
            <a:spAutoFit/>
          </a:bodyPr>
          <a:lstStyle/>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cs typeface="Roboto" panose="02000000000000000000" pitchFamily="2" charset="0"/>
              </a:rPr>
              <a:t>When it contains a Single predictor variable, it is called as Simple Linear Regression.</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cs typeface="Roboto" panose="02000000000000000000" pitchFamily="2" charset="0"/>
              </a:rPr>
              <a:t>And when it contains more than one predictor variable, it is called as Multiple Linear Regression.</a:t>
            </a:r>
          </a:p>
        </p:txBody>
      </p:sp>
    </p:spTree>
    <p:extLst>
      <p:ext uri="{BB962C8B-B14F-4D97-AF65-F5344CB8AC3E}">
        <p14:creationId xmlns:p14="http://schemas.microsoft.com/office/powerpoint/2010/main" val="2155194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3B6C-EE3B-696E-488B-FC56DD43FEB9}"/>
              </a:ext>
            </a:extLst>
          </p:cNvPr>
          <p:cNvSpPr>
            <a:spLocks noGrp="1"/>
          </p:cNvSpPr>
          <p:nvPr>
            <p:ph type="title"/>
          </p:nvPr>
        </p:nvSpPr>
        <p:spPr/>
        <p:txBody>
          <a:bodyPr>
            <a:normAutofit/>
          </a:bodyPr>
          <a:lstStyle/>
          <a:p>
            <a:r>
              <a:rPr lang="en-US" dirty="0"/>
              <a:t>Regression</a:t>
            </a:r>
          </a:p>
        </p:txBody>
      </p:sp>
      <p:pic>
        <p:nvPicPr>
          <p:cNvPr id="6" name="Content Placeholder 5"/>
          <p:cNvPicPr>
            <a:picLocks noGrp="1" noChangeAspect="1"/>
          </p:cNvPicPr>
          <p:nvPr>
            <p:ph idx="4294967295"/>
          </p:nvPr>
        </p:nvPicPr>
        <p:blipFill>
          <a:blip r:embed="rId2"/>
          <a:stretch>
            <a:fillRect/>
          </a:stretch>
        </p:blipFill>
        <p:spPr>
          <a:xfrm>
            <a:off x="0" y="1690688"/>
            <a:ext cx="6651625" cy="4035425"/>
          </a:xfrm>
          <a:prstGeom prst="rect">
            <a:avLst/>
          </a:prstGeom>
        </p:spPr>
      </p:pic>
      <p:cxnSp>
        <p:nvCxnSpPr>
          <p:cNvPr id="10" name="Straight Connector 9"/>
          <p:cNvCxnSpPr/>
          <p:nvPr/>
        </p:nvCxnSpPr>
        <p:spPr>
          <a:xfrm flipV="1">
            <a:off x="2882195" y="2261318"/>
            <a:ext cx="4823791" cy="2504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Regression</a:t>
            </a:r>
          </a:p>
        </p:txBody>
      </p:sp>
    </p:spTree>
    <p:extLst>
      <p:ext uri="{BB962C8B-B14F-4D97-AF65-F5344CB8AC3E}">
        <p14:creationId xmlns:p14="http://schemas.microsoft.com/office/powerpoint/2010/main" val="1963650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4487-1834-A515-53E2-17CCADECFA89}"/>
              </a:ext>
            </a:extLst>
          </p:cNvPr>
          <p:cNvSpPr>
            <a:spLocks noGrp="1"/>
          </p:cNvSpPr>
          <p:nvPr>
            <p:ph type="title"/>
          </p:nvPr>
        </p:nvSpPr>
        <p:spPr/>
        <p:txBody>
          <a:bodyPr>
            <a:normAutofit/>
          </a:bodyPr>
          <a:lstStyle/>
          <a:p>
            <a:r>
              <a:rPr lang="en-US" dirty="0"/>
              <a:t>Regression Line Fitting</a:t>
            </a:r>
          </a:p>
        </p:txBody>
      </p:sp>
      <p:pic>
        <p:nvPicPr>
          <p:cNvPr id="4" name="Content Placeholder 3"/>
          <p:cNvPicPr>
            <a:picLocks noGrp="1" noChangeAspect="1"/>
          </p:cNvPicPr>
          <p:nvPr>
            <p:ph idx="4294967295"/>
          </p:nvPr>
        </p:nvPicPr>
        <p:blipFill>
          <a:blip r:embed="rId2"/>
          <a:stretch>
            <a:fillRect/>
          </a:stretch>
        </p:blipFill>
        <p:spPr>
          <a:xfrm>
            <a:off x="0" y="1825625"/>
            <a:ext cx="8162925" cy="4351338"/>
          </a:xfrm>
          <a:prstGeom prst="rect">
            <a:avLst/>
          </a:prstGeom>
        </p:spPr>
      </p:pic>
      <p:sp>
        <p:nvSpPr>
          <p:cNvPr id="5"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Regression Line Fitting</a:t>
            </a:r>
          </a:p>
        </p:txBody>
      </p:sp>
    </p:spTree>
    <p:extLst>
      <p:ext uri="{BB962C8B-B14F-4D97-AF65-F5344CB8AC3E}">
        <p14:creationId xmlns:p14="http://schemas.microsoft.com/office/powerpoint/2010/main" val="361905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9F78-4F76-5680-E00E-5B4254BFEE96}"/>
              </a:ext>
            </a:extLst>
          </p:cNvPr>
          <p:cNvSpPr>
            <a:spLocks noGrp="1"/>
          </p:cNvSpPr>
          <p:nvPr>
            <p:ph type="title"/>
          </p:nvPr>
        </p:nvSpPr>
        <p:spPr/>
        <p:txBody>
          <a:bodyPr>
            <a:normAutofit/>
          </a:bodyPr>
          <a:lstStyle/>
          <a:p>
            <a:r>
              <a:rPr lang="en-US" dirty="0"/>
              <a:t>Regression Line Fitting</a:t>
            </a:r>
          </a:p>
        </p:txBody>
      </p:sp>
      <p:pic>
        <p:nvPicPr>
          <p:cNvPr id="4" name="Content Placeholder 3"/>
          <p:cNvPicPr>
            <a:picLocks noGrp="1" noChangeAspect="1"/>
          </p:cNvPicPr>
          <p:nvPr>
            <p:ph idx="4294967295"/>
          </p:nvPr>
        </p:nvPicPr>
        <p:blipFill>
          <a:blip r:embed="rId2"/>
          <a:stretch>
            <a:fillRect/>
          </a:stretch>
        </p:blipFill>
        <p:spPr>
          <a:xfrm>
            <a:off x="0" y="2982913"/>
            <a:ext cx="6048375" cy="2036762"/>
          </a:xfrm>
          <a:prstGeom prst="rect">
            <a:avLst/>
          </a:prstGeom>
        </p:spPr>
      </p:pic>
    </p:spTree>
    <p:extLst>
      <p:ext uri="{BB962C8B-B14F-4D97-AF65-F5344CB8AC3E}">
        <p14:creationId xmlns:p14="http://schemas.microsoft.com/office/powerpoint/2010/main" val="20820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17F7-10C5-EBB8-5813-4015E5C80B7A}"/>
              </a:ext>
            </a:extLst>
          </p:cNvPr>
          <p:cNvSpPr>
            <a:spLocks noGrp="1"/>
          </p:cNvSpPr>
          <p:nvPr>
            <p:ph type="title"/>
          </p:nvPr>
        </p:nvSpPr>
        <p:spPr/>
        <p:txBody>
          <a:bodyPr/>
          <a:lstStyle/>
          <a:p>
            <a:r>
              <a:rPr lang="en-US" dirty="0"/>
              <a:t>Regression Line Fitting</a:t>
            </a:r>
          </a:p>
        </p:txBody>
      </p:sp>
      <p:pic>
        <p:nvPicPr>
          <p:cNvPr id="3" name="Content Placeholder 3">
            <a:extLst>
              <a:ext uri="{FF2B5EF4-FFF2-40B4-BE49-F238E27FC236}">
                <a16:creationId xmlns:a16="http://schemas.microsoft.com/office/drawing/2014/main" id="{38955DC6-5A01-C3B0-0848-29BC61CF90E0}"/>
              </a:ext>
            </a:extLst>
          </p:cNvPr>
          <p:cNvPicPr>
            <a:picLocks noChangeAspect="1"/>
          </p:cNvPicPr>
          <p:nvPr/>
        </p:nvPicPr>
        <p:blipFill>
          <a:blip r:embed="rId2"/>
          <a:stretch>
            <a:fillRect/>
          </a:stretch>
        </p:blipFill>
        <p:spPr>
          <a:xfrm>
            <a:off x="2600662" y="1973916"/>
            <a:ext cx="6651312" cy="4035902"/>
          </a:xfrm>
          <a:prstGeom prst="rect">
            <a:avLst/>
          </a:prstGeom>
        </p:spPr>
      </p:pic>
      <p:cxnSp>
        <p:nvCxnSpPr>
          <p:cNvPr id="5" name="Straight Connector 4">
            <a:extLst>
              <a:ext uri="{FF2B5EF4-FFF2-40B4-BE49-F238E27FC236}">
                <a16:creationId xmlns:a16="http://schemas.microsoft.com/office/drawing/2014/main" id="{E74E78CE-9EB7-1926-701C-6F54DA99A1A4}"/>
              </a:ext>
            </a:extLst>
          </p:cNvPr>
          <p:cNvCxnSpPr/>
          <p:nvPr/>
        </p:nvCxnSpPr>
        <p:spPr>
          <a:xfrm flipV="1">
            <a:off x="3361309" y="2508690"/>
            <a:ext cx="4670474" cy="24055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FA490A-F668-A7B6-8AB6-813ADA8D973F}"/>
              </a:ext>
            </a:extLst>
          </p:cNvPr>
          <p:cNvCxnSpPr/>
          <p:nvPr/>
        </p:nvCxnSpPr>
        <p:spPr>
          <a:xfrm flipV="1">
            <a:off x="3473850" y="2635299"/>
            <a:ext cx="4529797" cy="22086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EF27D9-89DB-C89B-1866-36A5044EFE28}"/>
              </a:ext>
            </a:extLst>
          </p:cNvPr>
          <p:cNvCxnSpPr/>
          <p:nvPr/>
        </p:nvCxnSpPr>
        <p:spPr>
          <a:xfrm flipV="1">
            <a:off x="3361309" y="2607164"/>
            <a:ext cx="4670474" cy="218049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3EC518-75C8-6C8E-3A52-D647E5EDF3A7}"/>
              </a:ext>
            </a:extLst>
          </p:cNvPr>
          <p:cNvSpPr txBox="1"/>
          <p:nvPr/>
        </p:nvSpPr>
        <p:spPr>
          <a:xfrm>
            <a:off x="242046" y="1037632"/>
            <a:ext cx="5853954" cy="600134"/>
          </a:xfrm>
          <a:prstGeom prst="rect">
            <a:avLst/>
          </a:prstGeom>
          <a:noFill/>
          <a:ln>
            <a:noFill/>
          </a:ln>
        </p:spPr>
        <p:txBody>
          <a:bodyPr spcFirstLastPara="1" wrap="square" lIns="91425" tIns="91425" rIns="91425" bIns="91425" rtlCol="0" anchor="t" anchorCtr="0">
            <a:spAutoFit/>
          </a:bodyPr>
          <a:lstStyle/>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What is the best fit for our data?</a:t>
            </a:r>
          </a:p>
        </p:txBody>
      </p:sp>
    </p:spTree>
    <p:extLst>
      <p:ext uri="{BB962C8B-B14F-4D97-AF65-F5344CB8AC3E}">
        <p14:creationId xmlns:p14="http://schemas.microsoft.com/office/powerpoint/2010/main" val="390742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74D3-1EF5-6203-149D-C487ED428400}"/>
              </a:ext>
            </a:extLst>
          </p:cNvPr>
          <p:cNvSpPr>
            <a:spLocks noGrp="1"/>
          </p:cNvSpPr>
          <p:nvPr>
            <p:ph type="title"/>
          </p:nvPr>
        </p:nvSpPr>
        <p:spPr/>
        <p:txBody>
          <a:bodyPr>
            <a:normAutofit/>
          </a:bodyPr>
          <a:lstStyle/>
          <a:p>
            <a:r>
              <a:rPr lang="en-US" dirty="0"/>
              <a:t>Minimizing the Error</a:t>
            </a:r>
          </a:p>
        </p:txBody>
      </p:sp>
      <p:sp>
        <p:nvSpPr>
          <p:cNvPr id="3" name="Content Placeholder 2"/>
          <p:cNvSpPr>
            <a:spLocks noGrp="1"/>
          </p:cNvSpPr>
          <p:nvPr>
            <p:ph idx="4294967295"/>
          </p:nvPr>
        </p:nvSpPr>
        <p:spPr>
          <a:xfrm>
            <a:off x="0" y="1608138"/>
            <a:ext cx="10515600" cy="1973262"/>
          </a:xfrm>
        </p:spPr>
        <p:txBody>
          <a:bodyPr/>
          <a:lstStyle/>
          <a:p>
            <a:endParaRPr lang="en-IN" dirty="0">
              <a:latin typeface="Roboto" panose="02000000000000000000" pitchFamily="2" charset="0"/>
              <a:ea typeface="Roboto" panose="02000000000000000000" pitchFamily="2" charset="0"/>
              <a:cs typeface="Roboto" panose="02000000000000000000" pitchFamily="2" charset="0"/>
            </a:endParaRPr>
          </a:p>
          <a:p>
            <a:endParaRPr lang="en-IN" dirty="0">
              <a:latin typeface="Roboto" panose="02000000000000000000" pitchFamily="2" charset="0"/>
              <a:ea typeface="Roboto" panose="02000000000000000000" pitchFamily="2" charset="0"/>
              <a:cs typeface="Roboto" panose="02000000000000000000" pitchFamily="2" charset="0"/>
            </a:endParaRPr>
          </a:p>
          <a:p>
            <a:endParaRPr lang="en-IN" dirty="0">
              <a:latin typeface="Roboto" panose="02000000000000000000" pitchFamily="2" charset="0"/>
              <a:ea typeface="Roboto" panose="02000000000000000000" pitchFamily="2" charset="0"/>
              <a:cs typeface="Roboto" panose="02000000000000000000" pitchFamily="2" charset="0"/>
            </a:endParaRPr>
          </a:p>
          <a:p>
            <a:endParaRPr lang="en-IN" dirty="0">
              <a:latin typeface="Roboto" panose="02000000000000000000" pitchFamily="2" charset="0"/>
              <a:ea typeface="Roboto" panose="02000000000000000000" pitchFamily="2" charset="0"/>
              <a:cs typeface="Roboto" panose="02000000000000000000" pitchFamily="2" charset="0"/>
            </a:endParaRPr>
          </a:p>
          <a:p>
            <a:endParaRPr lang="en-IN"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cxnSp>
        <p:nvCxnSpPr>
          <p:cNvPr id="4" name="Straight Connector 3"/>
          <p:cNvCxnSpPr/>
          <p:nvPr/>
        </p:nvCxnSpPr>
        <p:spPr>
          <a:xfrm>
            <a:off x="3318475" y="2470175"/>
            <a:ext cx="0" cy="248936"/>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6268006" y="2411763"/>
            <a:ext cx="563" cy="36576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5284829" y="2411763"/>
            <a:ext cx="0" cy="90423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7251746" y="2411763"/>
            <a:ext cx="563" cy="64008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8235487" y="2411763"/>
            <a:ext cx="0" cy="27432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4301652" y="2411763"/>
            <a:ext cx="0" cy="1188720"/>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42010" y="3831330"/>
            <a:ext cx="10515600" cy="1754326"/>
          </a:xfrm>
          <a:prstGeom prst="rect">
            <a:avLst/>
          </a:prstGeom>
        </p:spPr>
        <p:txBody>
          <a:bodyPr wrap="square">
            <a:spAutoFit/>
          </a:bodyPr>
          <a:lstStyle/>
          <a:p>
            <a:pPr marL="285750" indent="-285750">
              <a:buClr>
                <a:schemeClr val="tx1"/>
              </a:buClr>
              <a:buFont typeface="Arial" panose="020B0604020202020204" pitchFamily="34" charset="0"/>
              <a:buChar char="•"/>
            </a:pP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The best line will have the minimum error.</a:t>
            </a:r>
          </a:p>
          <a:p>
            <a:pPr marL="285750" indent="-285750">
              <a:buClr>
                <a:schemeClr val="tx1"/>
              </a:buClr>
              <a:buFont typeface="Arial" panose="020B0604020202020204" pitchFamily="34" charset="0"/>
              <a:buChar char="•"/>
            </a:pP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Some errors are positive, and some errors are harmful. Taking their sum is not a good idea</a:t>
            </a:r>
          </a:p>
          <a:p>
            <a:pPr marL="285750" indent="-285750">
              <a:buClr>
                <a:schemeClr val="tx1"/>
              </a:buClr>
              <a:buFont typeface="Arial" panose="020B0604020202020204" pitchFamily="34" charset="0"/>
              <a:buChar char="•"/>
            </a:pP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We can either minimize the squared sum of errors or the absolute sum of errors.</a:t>
            </a:r>
          </a:p>
          <a:p>
            <a:pPr marL="285750" indent="-285750">
              <a:buClr>
                <a:schemeClr val="tx1"/>
              </a:buClr>
              <a:buFont typeface="Arial" panose="020B0604020202020204" pitchFamily="34" charset="0"/>
              <a:buChar char="•"/>
            </a:pP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Squared sum of errors is mathematically convenient to minimize.</a:t>
            </a:r>
          </a:p>
          <a:p>
            <a:pPr marL="285750" indent="-285750">
              <a:buClr>
                <a:schemeClr val="tx1"/>
              </a:buClr>
              <a:buFont typeface="Arial" panose="020B0604020202020204" pitchFamily="34" charset="0"/>
              <a:buChar char="•"/>
            </a:pPr>
            <a:r>
              <a:rPr lang="en-US" sz="1800" dirty="0">
                <a:solidFill>
                  <a:schemeClr val="tx1"/>
                </a:solidFill>
                <a:latin typeface="Roboto" panose="02000000000000000000" pitchFamily="2" charset="0"/>
                <a:ea typeface="Roboto" panose="02000000000000000000" pitchFamily="2" charset="0"/>
                <a:cs typeface="Roboto" panose="02000000000000000000" pitchFamily="2" charset="0"/>
              </a:rPr>
              <a:t>The method of minimizing the squared sum of errors is called the Least Squared Method of Regression.</a:t>
            </a:r>
          </a:p>
        </p:txBody>
      </p:sp>
      <p:sp>
        <p:nvSpPr>
          <p:cNvPr id="12"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Minimizing the Error</a:t>
            </a:r>
            <a:endParaRPr lang="en-US" sz="1600" b="1" dirty="0"/>
          </a:p>
        </p:txBody>
      </p:sp>
    </p:spTree>
    <p:extLst>
      <p:ext uri="{BB962C8B-B14F-4D97-AF65-F5344CB8AC3E}">
        <p14:creationId xmlns:p14="http://schemas.microsoft.com/office/powerpoint/2010/main" val="298576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1D3D-6554-A422-966D-EE4C9B234DC3}"/>
              </a:ext>
            </a:extLst>
          </p:cNvPr>
          <p:cNvSpPr>
            <a:spLocks noGrp="1"/>
          </p:cNvSpPr>
          <p:nvPr>
            <p:ph type="title"/>
          </p:nvPr>
        </p:nvSpPr>
        <p:spPr/>
        <p:txBody>
          <a:bodyPr>
            <a:normAutofit/>
          </a:bodyPr>
          <a:lstStyle/>
          <a:p>
            <a:r>
              <a:rPr lang="en-US" dirty="0"/>
              <a:t>Least Squares Estimation</a:t>
            </a:r>
          </a:p>
        </p:txBody>
      </p:sp>
      <p:sp>
        <p:nvSpPr>
          <p:cNvPr id="3" name="Content Placeholder 2"/>
          <p:cNvSpPr>
            <a:spLocks noGrp="1"/>
          </p:cNvSpPr>
          <p:nvPr>
            <p:ph idx="4294967295"/>
          </p:nvPr>
        </p:nvSpPr>
        <p:spPr>
          <a:xfrm>
            <a:off x="242046" y="1806575"/>
            <a:ext cx="10515600" cy="2492375"/>
          </a:xfrm>
        </p:spPr>
        <p:txBody>
          <a:bodyPr>
            <a:noAutofit/>
          </a:bodyPr>
          <a:lstStyle/>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X: x1, x2, x3, x4, x5, x6, x7,……..</a:t>
            </a:r>
          </a:p>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Y:y1, y2, y3, y4, y5, y6, y7…….</a:t>
            </a:r>
          </a:p>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Imagine a line through all the points</a:t>
            </a:r>
          </a:p>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Deviation from each point (residual or error)</a:t>
            </a:r>
          </a:p>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Square of the deviation</a:t>
            </a:r>
          </a:p>
          <a:p>
            <a:pPr marL="285750" indent="-285750">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Minimizing sum of squares of deviation</a:t>
            </a:r>
          </a:p>
        </p:txBody>
      </p:sp>
      <p:graphicFrame>
        <p:nvGraphicFramePr>
          <p:cNvPr id="4" name="Object 3"/>
          <p:cNvGraphicFramePr>
            <a:graphicFrameLocks noChangeAspect="1"/>
          </p:cNvGraphicFramePr>
          <p:nvPr/>
        </p:nvGraphicFramePr>
        <p:xfrm>
          <a:off x="2545313" y="4272056"/>
          <a:ext cx="5805974" cy="974725"/>
        </p:xfrm>
        <a:graphic>
          <a:graphicData uri="http://schemas.openxmlformats.org/presentationml/2006/ole">
            <mc:AlternateContent xmlns:mc="http://schemas.openxmlformats.org/markup-compatibility/2006">
              <mc:Choice xmlns:v="urn:schemas-microsoft-com:vml" Requires="v">
                <p:oleObj name="Equation" r:id="rId2" imgW="1688760" imgH="533160" progId="Equation.3">
                  <p:embed/>
                </p:oleObj>
              </mc:Choice>
              <mc:Fallback>
                <p:oleObj name="Equation" r:id="rId2" imgW="1688760" imgH="533160" progId="Equation.3">
                  <p:embed/>
                  <p:pic>
                    <p:nvPicPr>
                      <p:cNvPr id="4" name="Object 3"/>
                      <p:cNvPicPr>
                        <a:picLocks noChangeAspect="1" noChangeArrowheads="1"/>
                      </p:cNvPicPr>
                      <p:nvPr/>
                    </p:nvPicPr>
                    <p:blipFill>
                      <a:blip r:embed="rId3"/>
                      <a:srcRect/>
                      <a:stretch>
                        <a:fillRect/>
                      </a:stretch>
                    </p:blipFill>
                    <p:spPr bwMode="auto">
                      <a:xfrm>
                        <a:off x="2545313" y="4272056"/>
                        <a:ext cx="5805974" cy="974725"/>
                      </a:xfrm>
                      <a:prstGeom prst="rect">
                        <a:avLst/>
                      </a:prstGeom>
                      <a:solidFill>
                        <a:srgbClr val="FFFFCC"/>
                      </a:solidFill>
                      <a:ln w="9525">
                        <a:solidFill>
                          <a:schemeClr val="tx1"/>
                        </a:solidFill>
                        <a:miter lim="800000"/>
                        <a:headEnd/>
                        <a:tailEnd/>
                      </a:ln>
                      <a:effectLst/>
                    </p:spPr>
                  </p:pic>
                </p:oleObj>
              </mc:Fallback>
            </mc:AlternateContent>
          </a:graphicData>
        </a:graphic>
      </p:graphicFrame>
      <p:sp>
        <p:nvSpPr>
          <p:cNvPr id="5" name="Rectangle 4"/>
          <p:cNvSpPr/>
          <p:nvPr/>
        </p:nvSpPr>
        <p:spPr>
          <a:xfrm>
            <a:off x="2400300" y="5307177"/>
            <a:ext cx="6096000" cy="523220"/>
          </a:xfrm>
          <a:prstGeom prst="rect">
            <a:avLst/>
          </a:prstGeom>
        </p:spPr>
        <p:txBody>
          <a:bodyPr>
            <a:spAutoFit/>
          </a:bodyPr>
          <a:lstStyle/>
          <a:p>
            <a:pPr marL="320675" indent="-320675" defTabSz="852488"/>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beta</a:t>
            </a:r>
            <a:r>
              <a:rPr lang="en-US" sz="1400" baseline="-25000" dirty="0">
                <a:solidFill>
                  <a:schemeClr val="tx1"/>
                </a:solidFill>
                <a:latin typeface="Roboto" panose="02000000000000000000" pitchFamily="2" charset="0"/>
                <a:ea typeface="Roboto" panose="02000000000000000000" pitchFamily="2" charset="0"/>
                <a:cs typeface="Roboto" panose="02000000000000000000" pitchFamily="2" charset="0"/>
              </a:rPr>
              <a:t>0</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and  beta</a:t>
            </a:r>
            <a:r>
              <a:rPr lang="en-US" sz="1400" baseline="-25000" dirty="0">
                <a:solidFill>
                  <a:schemeClr val="tx1"/>
                </a:solidFill>
                <a:latin typeface="Roboto" panose="02000000000000000000" pitchFamily="2" charset="0"/>
                <a:ea typeface="Roboto" panose="02000000000000000000" pitchFamily="2" charset="0"/>
                <a:cs typeface="Roboto" panose="02000000000000000000" pitchFamily="2" charset="0"/>
              </a:rPr>
              <a:t>1</a:t>
            </a:r>
            <a:r>
              <a:rPr lang="en-US" sz="1400" dirty="0">
                <a:solidFill>
                  <a:schemeClr val="tx1"/>
                </a:solidFill>
                <a:latin typeface="Roboto" panose="02000000000000000000" pitchFamily="2" charset="0"/>
                <a:ea typeface="Roboto" panose="02000000000000000000" pitchFamily="2" charset="0"/>
                <a:cs typeface="Roboto" panose="02000000000000000000" pitchFamily="2" charset="0"/>
              </a:rPr>
              <a:t>  are obtained by minimizing the sum of the squared residuals</a:t>
            </a:r>
          </a:p>
        </p:txBody>
      </p:sp>
      <p:sp>
        <p:nvSpPr>
          <p:cNvPr id="6"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Least Squares Estimation</a:t>
            </a:r>
            <a:endParaRPr lang="en-US" sz="1600" b="1" dirty="0"/>
          </a:p>
        </p:txBody>
      </p:sp>
    </p:spTree>
    <p:extLst>
      <p:ext uri="{BB962C8B-B14F-4D97-AF65-F5344CB8AC3E}">
        <p14:creationId xmlns:p14="http://schemas.microsoft.com/office/powerpoint/2010/main" val="375171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6F2-E769-6BC1-0789-469EF1EA46F0}"/>
              </a:ext>
            </a:extLst>
          </p:cNvPr>
          <p:cNvSpPr>
            <a:spLocks noGrp="1"/>
          </p:cNvSpPr>
          <p:nvPr>
            <p:ph type="title"/>
          </p:nvPr>
        </p:nvSpPr>
        <p:spPr/>
        <p:txBody>
          <a:bodyPr/>
          <a:lstStyle/>
          <a:p>
            <a:r>
              <a:rPr lang="en-US" dirty="0"/>
              <a:t>Session Outcomes</a:t>
            </a:r>
          </a:p>
        </p:txBody>
      </p:sp>
      <p:grpSp>
        <p:nvGrpSpPr>
          <p:cNvPr id="54" name="Group 53">
            <a:extLst>
              <a:ext uri="{FF2B5EF4-FFF2-40B4-BE49-F238E27FC236}">
                <a16:creationId xmlns:a16="http://schemas.microsoft.com/office/drawing/2014/main" id="{F008F6BF-DF46-1420-ADCF-E25950657DB0}"/>
              </a:ext>
            </a:extLst>
          </p:cNvPr>
          <p:cNvGrpSpPr/>
          <p:nvPr/>
        </p:nvGrpSpPr>
        <p:grpSpPr>
          <a:xfrm>
            <a:off x="347936" y="935653"/>
            <a:ext cx="6373374" cy="1014153"/>
            <a:chOff x="498765" y="1529542"/>
            <a:chExt cx="6373374" cy="1014153"/>
          </a:xfrm>
        </p:grpSpPr>
        <p:sp>
          <p:nvSpPr>
            <p:cNvPr id="51" name="Rectangle: Rounded Corners 50">
              <a:extLst>
                <a:ext uri="{FF2B5EF4-FFF2-40B4-BE49-F238E27FC236}">
                  <a16:creationId xmlns:a16="http://schemas.microsoft.com/office/drawing/2014/main" id="{579C9505-F7C4-5F6E-5BE4-C8E73439D655}"/>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6" name="Group 45">
              <a:extLst>
                <a:ext uri="{FF2B5EF4-FFF2-40B4-BE49-F238E27FC236}">
                  <a16:creationId xmlns:a16="http://schemas.microsoft.com/office/drawing/2014/main" id="{CF7FFB11-3DD2-588F-5EE9-72A1BEAE1865}"/>
                </a:ext>
              </a:extLst>
            </p:cNvPr>
            <p:cNvGrpSpPr/>
            <p:nvPr/>
          </p:nvGrpSpPr>
          <p:grpSpPr>
            <a:xfrm>
              <a:off x="624849" y="1665661"/>
              <a:ext cx="6247290" cy="719331"/>
              <a:chOff x="624850" y="1665660"/>
              <a:chExt cx="6247290" cy="719330"/>
            </a:xfrm>
          </p:grpSpPr>
          <p:sp>
            <p:nvSpPr>
              <p:cNvPr id="24" name="Google Shape;65;p38">
                <a:extLst>
                  <a:ext uri="{FF2B5EF4-FFF2-40B4-BE49-F238E27FC236}">
                    <a16:creationId xmlns:a16="http://schemas.microsoft.com/office/drawing/2014/main" id="{3C276F7A-B3D7-27B8-61A3-30EBB0071BBD}"/>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01</a:t>
                </a:r>
                <a:endParaRPr sz="2000" b="1" dirty="0">
                  <a:solidFill>
                    <a:schemeClr val="tx1"/>
                  </a:solidFill>
                  <a:latin typeface="+mj-lt"/>
                  <a:ea typeface="Roboto Mono"/>
                  <a:cs typeface="Roboto Mono"/>
                  <a:sym typeface="Roboto Mono"/>
                </a:endParaRPr>
              </a:p>
            </p:txBody>
          </p:sp>
          <p:cxnSp>
            <p:nvCxnSpPr>
              <p:cNvPr id="25" name="Google Shape;66;p38">
                <a:extLst>
                  <a:ext uri="{FF2B5EF4-FFF2-40B4-BE49-F238E27FC236}">
                    <a16:creationId xmlns:a16="http://schemas.microsoft.com/office/drawing/2014/main" id="{DE655714-4E65-1251-D92F-BF1A762F1AB7}"/>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6" name="Google Shape;67;p38">
                <a:extLst>
                  <a:ext uri="{FF2B5EF4-FFF2-40B4-BE49-F238E27FC236}">
                    <a16:creationId xmlns:a16="http://schemas.microsoft.com/office/drawing/2014/main" id="{A7A0ADEB-BDAA-BC3C-8C59-BBC248A584DB}"/>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Understanding Correlation and it’s use.</a:t>
                </a:r>
              </a:p>
            </p:txBody>
          </p:sp>
        </p:grpSp>
      </p:grpSp>
      <p:grpSp>
        <p:nvGrpSpPr>
          <p:cNvPr id="11" name="Group 10">
            <a:extLst>
              <a:ext uri="{FF2B5EF4-FFF2-40B4-BE49-F238E27FC236}">
                <a16:creationId xmlns:a16="http://schemas.microsoft.com/office/drawing/2014/main" id="{32B12740-4C75-2AF7-B438-6C4D2110946D}"/>
              </a:ext>
            </a:extLst>
          </p:cNvPr>
          <p:cNvGrpSpPr/>
          <p:nvPr/>
        </p:nvGrpSpPr>
        <p:grpSpPr>
          <a:xfrm>
            <a:off x="347936" y="2320114"/>
            <a:ext cx="6373374" cy="1014153"/>
            <a:chOff x="498765" y="1529542"/>
            <a:chExt cx="6373374" cy="1014153"/>
          </a:xfrm>
        </p:grpSpPr>
        <p:sp>
          <p:nvSpPr>
            <p:cNvPr id="12" name="Rectangle: Rounded Corners 11">
              <a:extLst>
                <a:ext uri="{FF2B5EF4-FFF2-40B4-BE49-F238E27FC236}">
                  <a16:creationId xmlns:a16="http://schemas.microsoft.com/office/drawing/2014/main" id="{1CBE4AE1-4199-F966-5880-870AB621B178}"/>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E583FB62-E80A-2F34-7A2D-BB8334BA7674}"/>
                </a:ext>
              </a:extLst>
            </p:cNvPr>
            <p:cNvGrpSpPr/>
            <p:nvPr/>
          </p:nvGrpSpPr>
          <p:grpSpPr>
            <a:xfrm>
              <a:off x="624849" y="1665661"/>
              <a:ext cx="6247290" cy="719331"/>
              <a:chOff x="624850" y="1665660"/>
              <a:chExt cx="6247290" cy="719330"/>
            </a:xfrm>
          </p:grpSpPr>
          <p:sp>
            <p:nvSpPr>
              <p:cNvPr id="14" name="Google Shape;65;p38">
                <a:extLst>
                  <a:ext uri="{FF2B5EF4-FFF2-40B4-BE49-F238E27FC236}">
                    <a16:creationId xmlns:a16="http://schemas.microsoft.com/office/drawing/2014/main" id="{1D9EBB1D-D2B0-B119-D4E6-DEA9071177BB}"/>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02</a:t>
                </a:r>
                <a:endParaRPr sz="2000" b="1" dirty="0">
                  <a:solidFill>
                    <a:schemeClr val="tx1"/>
                  </a:solidFill>
                  <a:latin typeface="+mj-lt"/>
                  <a:ea typeface="Roboto Mono"/>
                  <a:cs typeface="Roboto Mono"/>
                  <a:sym typeface="Roboto Mono"/>
                </a:endParaRPr>
              </a:p>
            </p:txBody>
          </p:sp>
          <p:cxnSp>
            <p:nvCxnSpPr>
              <p:cNvPr id="15" name="Google Shape;66;p38">
                <a:extLst>
                  <a:ext uri="{FF2B5EF4-FFF2-40B4-BE49-F238E27FC236}">
                    <a16:creationId xmlns:a16="http://schemas.microsoft.com/office/drawing/2014/main" id="{10B29CAE-85C1-87E4-3487-0A60C64CC053}"/>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16" name="Google Shape;67;p38">
                <a:extLst>
                  <a:ext uri="{FF2B5EF4-FFF2-40B4-BE49-F238E27FC236}">
                    <a16:creationId xmlns:a16="http://schemas.microsoft.com/office/drawing/2014/main" id="{556B4EB0-3CAA-92B7-FA80-78A0BCF795E6}"/>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From correlation to regression</a:t>
                </a:r>
              </a:p>
            </p:txBody>
          </p:sp>
        </p:grpSp>
      </p:grpSp>
      <p:grpSp>
        <p:nvGrpSpPr>
          <p:cNvPr id="17" name="Group 16">
            <a:extLst>
              <a:ext uri="{FF2B5EF4-FFF2-40B4-BE49-F238E27FC236}">
                <a16:creationId xmlns:a16="http://schemas.microsoft.com/office/drawing/2014/main" id="{B7F6F674-7C87-87FC-5050-90C11767B164}"/>
              </a:ext>
            </a:extLst>
          </p:cNvPr>
          <p:cNvGrpSpPr/>
          <p:nvPr/>
        </p:nvGrpSpPr>
        <p:grpSpPr>
          <a:xfrm>
            <a:off x="347936" y="3704575"/>
            <a:ext cx="6373374" cy="1014153"/>
            <a:chOff x="498765" y="1529542"/>
            <a:chExt cx="6373374" cy="1014153"/>
          </a:xfrm>
        </p:grpSpPr>
        <p:sp>
          <p:nvSpPr>
            <p:cNvPr id="18" name="Rectangle: Rounded Corners 17">
              <a:extLst>
                <a:ext uri="{FF2B5EF4-FFF2-40B4-BE49-F238E27FC236}">
                  <a16:creationId xmlns:a16="http://schemas.microsoft.com/office/drawing/2014/main" id="{4D4C7362-4483-E234-AC42-BE36EE5ED3F7}"/>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69AEB137-D91E-B5F8-EB2A-8B03904DA09C}"/>
                </a:ext>
              </a:extLst>
            </p:cNvPr>
            <p:cNvGrpSpPr/>
            <p:nvPr/>
          </p:nvGrpSpPr>
          <p:grpSpPr>
            <a:xfrm>
              <a:off x="624849" y="1665661"/>
              <a:ext cx="6247290" cy="719331"/>
              <a:chOff x="624850" y="1665660"/>
              <a:chExt cx="6247290" cy="719330"/>
            </a:xfrm>
          </p:grpSpPr>
          <p:sp>
            <p:nvSpPr>
              <p:cNvPr id="20" name="Google Shape;65;p38">
                <a:extLst>
                  <a:ext uri="{FF2B5EF4-FFF2-40B4-BE49-F238E27FC236}">
                    <a16:creationId xmlns:a16="http://schemas.microsoft.com/office/drawing/2014/main" id="{855D1C4B-426E-9C86-961E-54FD1072E94C}"/>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03</a:t>
                </a:r>
                <a:endParaRPr sz="2000" b="1" dirty="0">
                  <a:solidFill>
                    <a:schemeClr val="tx1"/>
                  </a:solidFill>
                  <a:latin typeface="+mj-lt"/>
                  <a:ea typeface="Roboto Mono"/>
                  <a:cs typeface="Roboto Mono"/>
                  <a:sym typeface="Roboto Mono"/>
                </a:endParaRPr>
              </a:p>
            </p:txBody>
          </p:sp>
          <p:cxnSp>
            <p:nvCxnSpPr>
              <p:cNvPr id="21" name="Google Shape;66;p38">
                <a:extLst>
                  <a:ext uri="{FF2B5EF4-FFF2-40B4-BE49-F238E27FC236}">
                    <a16:creationId xmlns:a16="http://schemas.microsoft.com/office/drawing/2014/main" id="{0E577D2D-282B-8ACD-ACE5-21A168CF86A4}"/>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2" name="Google Shape;67;p38">
                <a:extLst>
                  <a:ext uri="{FF2B5EF4-FFF2-40B4-BE49-F238E27FC236}">
                    <a16:creationId xmlns:a16="http://schemas.microsoft.com/office/drawing/2014/main" id="{E6599A75-0864-6E2E-97EB-90C402CE9D46}"/>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Simple Linear Regression</a:t>
                </a:r>
              </a:p>
            </p:txBody>
          </p:sp>
        </p:grpSp>
      </p:grpSp>
      <p:grpSp>
        <p:nvGrpSpPr>
          <p:cNvPr id="23" name="Group 22">
            <a:extLst>
              <a:ext uri="{FF2B5EF4-FFF2-40B4-BE49-F238E27FC236}">
                <a16:creationId xmlns:a16="http://schemas.microsoft.com/office/drawing/2014/main" id="{0BA96D91-8F0E-2891-8389-856DB1896A6C}"/>
              </a:ext>
            </a:extLst>
          </p:cNvPr>
          <p:cNvGrpSpPr/>
          <p:nvPr/>
        </p:nvGrpSpPr>
        <p:grpSpPr>
          <a:xfrm>
            <a:off x="347936" y="5089037"/>
            <a:ext cx="6373374" cy="1014153"/>
            <a:chOff x="498765" y="1529542"/>
            <a:chExt cx="6373374" cy="1014153"/>
          </a:xfrm>
        </p:grpSpPr>
        <p:sp>
          <p:nvSpPr>
            <p:cNvPr id="39" name="Rectangle: Rounded Corners 38">
              <a:extLst>
                <a:ext uri="{FF2B5EF4-FFF2-40B4-BE49-F238E27FC236}">
                  <a16:creationId xmlns:a16="http://schemas.microsoft.com/office/drawing/2014/main" id="{E51F022C-3621-DFE6-EDA5-1F22C9154BE0}"/>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0" name="Group 39">
              <a:extLst>
                <a:ext uri="{FF2B5EF4-FFF2-40B4-BE49-F238E27FC236}">
                  <a16:creationId xmlns:a16="http://schemas.microsoft.com/office/drawing/2014/main" id="{984670A7-5689-1FE8-C248-85270A095EE3}"/>
                </a:ext>
              </a:extLst>
            </p:cNvPr>
            <p:cNvGrpSpPr/>
            <p:nvPr/>
          </p:nvGrpSpPr>
          <p:grpSpPr>
            <a:xfrm>
              <a:off x="624849" y="1665661"/>
              <a:ext cx="6247290" cy="719331"/>
              <a:chOff x="624850" y="1665660"/>
              <a:chExt cx="6247290" cy="719330"/>
            </a:xfrm>
          </p:grpSpPr>
          <p:sp>
            <p:nvSpPr>
              <p:cNvPr id="41" name="Google Shape;65;p38">
                <a:extLst>
                  <a:ext uri="{FF2B5EF4-FFF2-40B4-BE49-F238E27FC236}">
                    <a16:creationId xmlns:a16="http://schemas.microsoft.com/office/drawing/2014/main" id="{A412F297-CC4A-7EFF-3C45-2AA081A88B09}"/>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04</a:t>
                </a:r>
                <a:endParaRPr sz="2000" b="1" dirty="0">
                  <a:solidFill>
                    <a:schemeClr val="tx1"/>
                  </a:solidFill>
                  <a:latin typeface="+mj-lt"/>
                  <a:ea typeface="Roboto Mono"/>
                  <a:cs typeface="Roboto Mono"/>
                  <a:sym typeface="Roboto Mono"/>
                </a:endParaRPr>
              </a:p>
            </p:txBody>
          </p:sp>
          <p:cxnSp>
            <p:nvCxnSpPr>
              <p:cNvPr id="42" name="Google Shape;66;p38">
                <a:extLst>
                  <a:ext uri="{FF2B5EF4-FFF2-40B4-BE49-F238E27FC236}">
                    <a16:creationId xmlns:a16="http://schemas.microsoft.com/office/drawing/2014/main" id="{BF2BA492-8BCC-E27D-AA6D-9724C609F221}"/>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43" name="Google Shape;67;p38">
                <a:extLst>
                  <a:ext uri="{FF2B5EF4-FFF2-40B4-BE49-F238E27FC236}">
                    <a16:creationId xmlns:a16="http://schemas.microsoft.com/office/drawing/2014/main" id="{51394E03-E4B4-E820-8CD4-254B2C36A3AE}"/>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Least Square Method</a:t>
                </a:r>
              </a:p>
            </p:txBody>
          </p:sp>
        </p:grpSp>
      </p:grpSp>
      <p:pic>
        <p:nvPicPr>
          <p:cNvPr id="50" name="Picture 49" descr="A black and white logo&#10;&#10;Description automatically generated with low confidence">
            <a:extLst>
              <a:ext uri="{FF2B5EF4-FFF2-40B4-BE49-F238E27FC236}">
                <a16:creationId xmlns:a16="http://schemas.microsoft.com/office/drawing/2014/main" id="{491EB457-9579-D94E-7508-AFFE632A6DE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53871" y="1625156"/>
            <a:ext cx="3600000" cy="3600000"/>
          </a:xfrm>
          <a:prstGeom prst="rect">
            <a:avLst/>
          </a:prstGeom>
        </p:spPr>
      </p:pic>
    </p:spTree>
    <p:extLst>
      <p:ext uri="{BB962C8B-B14F-4D97-AF65-F5344CB8AC3E}">
        <p14:creationId xmlns:p14="http://schemas.microsoft.com/office/powerpoint/2010/main" val="2973633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744D-0798-2BC8-3B5B-F05ECF11ABA8}"/>
              </a:ext>
            </a:extLst>
          </p:cNvPr>
          <p:cNvSpPr>
            <a:spLocks noGrp="1"/>
          </p:cNvSpPr>
          <p:nvPr>
            <p:ph type="title"/>
          </p:nvPr>
        </p:nvSpPr>
        <p:spPr/>
        <p:txBody>
          <a:bodyPr>
            <a:normAutofit/>
          </a:bodyPr>
          <a:lstStyle/>
          <a:p>
            <a:r>
              <a:rPr lang="en-US" dirty="0"/>
              <a:t>Assumption of Simple Linear Regression</a:t>
            </a:r>
          </a:p>
        </p:txBody>
      </p:sp>
      <p:sp>
        <p:nvSpPr>
          <p:cNvPr id="3" name="Content Placeholder 2"/>
          <p:cNvSpPr>
            <a:spLocks noGrp="1"/>
          </p:cNvSpPr>
          <p:nvPr>
            <p:ph idx="4294967295"/>
          </p:nvPr>
        </p:nvSpPr>
        <p:spPr>
          <a:xfrm>
            <a:off x="227013" y="1806575"/>
            <a:ext cx="10515600" cy="3076575"/>
          </a:xfrm>
        </p:spPr>
        <p:txBody>
          <a:bodyPr>
            <a:normAutofit/>
          </a:bodyPr>
          <a:lstStyle/>
          <a:p>
            <a:pPr marL="285750" indent="-285750">
              <a:buClr>
                <a:schemeClr val="tx1"/>
              </a:buClr>
              <a:buFont typeface="Arial" panose="020B0604020202020204" pitchFamily="34" charset="0"/>
              <a:buChar char="•"/>
            </a:pPr>
            <a:r>
              <a:rPr lang="en-IN" sz="1800" dirty="0">
                <a:latin typeface="Roboto" panose="02000000000000000000" pitchFamily="2" charset="0"/>
                <a:ea typeface="Roboto" panose="02000000000000000000" pitchFamily="2" charset="0"/>
                <a:cs typeface="Roboto" panose="02000000000000000000" pitchFamily="2" charset="0"/>
              </a:rPr>
              <a:t>There should be a linear relationship between Target and Predictor variable</a:t>
            </a:r>
          </a:p>
          <a:p>
            <a:pPr marL="285750" indent="-285750">
              <a:buClr>
                <a:schemeClr val="tx1"/>
              </a:buClr>
              <a:buFont typeface="Arial" panose="020B0604020202020204" pitchFamily="34" charset="0"/>
              <a:buChar char="•"/>
            </a:pPr>
            <a:endParaRPr lang="en-IN" sz="1800" dirty="0">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IN" sz="1800" dirty="0">
                <a:latin typeface="Roboto" panose="02000000000000000000" pitchFamily="2" charset="0"/>
                <a:ea typeface="Roboto" panose="02000000000000000000" pitchFamily="2" charset="0"/>
                <a:cs typeface="Roboto" panose="02000000000000000000" pitchFamily="2" charset="0"/>
              </a:rPr>
              <a:t>The error term must have constant variance</a:t>
            </a:r>
          </a:p>
          <a:p>
            <a:pPr marL="285750" indent="-285750">
              <a:buClr>
                <a:schemeClr val="tx1"/>
              </a:buClr>
              <a:buFont typeface="Arial" panose="020B0604020202020204" pitchFamily="34" charset="0"/>
              <a:buChar char="•"/>
            </a:pPr>
            <a:endParaRPr lang="en-IN" sz="1800" dirty="0">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IN" sz="1800" dirty="0">
                <a:latin typeface="Roboto" panose="02000000000000000000" pitchFamily="2" charset="0"/>
                <a:ea typeface="Roboto" panose="02000000000000000000" pitchFamily="2" charset="0"/>
                <a:cs typeface="Roboto" panose="02000000000000000000" pitchFamily="2" charset="0"/>
              </a:rPr>
              <a:t>There should be no correlation between the residual (error) terms</a:t>
            </a:r>
          </a:p>
          <a:p>
            <a:pPr marL="285750" indent="-285750">
              <a:buClr>
                <a:schemeClr val="tx1"/>
              </a:buClr>
              <a:buFont typeface="Arial" panose="020B0604020202020204" pitchFamily="34" charset="0"/>
              <a:buChar char="•"/>
            </a:pPr>
            <a:endParaRPr lang="en-IN" sz="1800" dirty="0">
              <a:latin typeface="Roboto" panose="02000000000000000000" pitchFamily="2" charset="0"/>
              <a:ea typeface="Roboto" panose="02000000000000000000" pitchFamily="2" charset="0"/>
              <a:cs typeface="Roboto" panose="02000000000000000000" pitchFamily="2" charset="0"/>
            </a:endParaRPr>
          </a:p>
          <a:p>
            <a:pPr marL="285750" indent="-285750">
              <a:buClr>
                <a:schemeClr val="tx1"/>
              </a:buClr>
              <a:buFont typeface="Arial" panose="020B0604020202020204" pitchFamily="34" charset="0"/>
              <a:buChar char="•"/>
            </a:pPr>
            <a:r>
              <a:rPr lang="en-IN" sz="1800" dirty="0">
                <a:latin typeface="Roboto" panose="02000000000000000000" pitchFamily="2" charset="0"/>
                <a:ea typeface="Roboto" panose="02000000000000000000" pitchFamily="2" charset="0"/>
                <a:cs typeface="Roboto" panose="02000000000000000000" pitchFamily="2" charset="0"/>
              </a:rPr>
              <a:t>The error term must be normally distributed (with mean zero)</a:t>
            </a:r>
            <a:endParaRPr lang="en-US" sz="1800" dirty="0">
              <a:latin typeface="Roboto" panose="02000000000000000000" pitchFamily="2" charset="0"/>
              <a:ea typeface="Roboto" panose="02000000000000000000" pitchFamily="2" charset="0"/>
              <a:cs typeface="Roboto" panose="02000000000000000000" pitchFamily="2" charset="0"/>
            </a:endParaRPr>
          </a:p>
        </p:txBody>
      </p:sp>
      <p:sp>
        <p:nvSpPr>
          <p:cNvPr id="4"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IN" b="1" dirty="0"/>
              <a:t>Assumption of Simple Linear Regression</a:t>
            </a:r>
            <a:endParaRPr lang="en-US" sz="1600" b="1" dirty="0"/>
          </a:p>
        </p:txBody>
      </p:sp>
    </p:spTree>
    <p:extLst>
      <p:ext uri="{BB962C8B-B14F-4D97-AF65-F5344CB8AC3E}">
        <p14:creationId xmlns:p14="http://schemas.microsoft.com/office/powerpoint/2010/main" val="309529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is my regression line?</a:t>
            </a:r>
          </a:p>
        </p:txBody>
      </p:sp>
      <p:sp>
        <p:nvSpPr>
          <p:cNvPr id="3" name="Content Placeholder 2"/>
          <p:cNvSpPr>
            <a:spLocks noGrp="1"/>
          </p:cNvSpPr>
          <p:nvPr>
            <p:ph idx="4294967295"/>
          </p:nvPr>
        </p:nvSpPr>
        <p:spPr>
          <a:xfrm>
            <a:off x="335280" y="1806575"/>
            <a:ext cx="10180320" cy="4351338"/>
          </a:xfrm>
        </p:spPr>
        <p:txBody>
          <a:bodyPr>
            <a:normAutofit/>
          </a:bodyPr>
          <a:lstStyle/>
          <a:p>
            <a:pPr>
              <a:buClr>
                <a:schemeClr val="bg1"/>
              </a:buCl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Take an (</a:t>
            </a:r>
            <a:r>
              <a:rPr lang="en-US" sz="1800" dirty="0" err="1">
                <a:latin typeface="Roboto" panose="02000000000000000000" pitchFamily="2" charset="0"/>
                <a:ea typeface="Roboto" panose="02000000000000000000" pitchFamily="2" charset="0"/>
                <a:cs typeface="Roboto" panose="02000000000000000000" pitchFamily="2" charset="0"/>
              </a:rPr>
              <a:t>x,y</a:t>
            </a:r>
            <a:r>
              <a:rPr lang="en-US" sz="1800" dirty="0">
                <a:latin typeface="Roboto" panose="02000000000000000000" pitchFamily="2" charset="0"/>
                <a:ea typeface="Roboto" panose="02000000000000000000" pitchFamily="2" charset="0"/>
                <a:cs typeface="Roboto" panose="02000000000000000000" pitchFamily="2" charset="0"/>
              </a:rPr>
              <a:t>) point from data.  </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Imagine that we submitted x in the regression line, we got a prediction as </a:t>
            </a:r>
            <a:r>
              <a:rPr lang="en-US" sz="1800" dirty="0" err="1">
                <a:latin typeface="Roboto" panose="02000000000000000000" pitchFamily="2" charset="0"/>
                <a:ea typeface="Roboto" panose="02000000000000000000" pitchFamily="2" charset="0"/>
                <a:cs typeface="Roboto" panose="02000000000000000000" pitchFamily="2" charset="0"/>
              </a:rPr>
              <a:t>y</a:t>
            </a:r>
            <a:r>
              <a:rPr lang="en-US" sz="1800" baseline="-25000" dirty="0" err="1">
                <a:latin typeface="Roboto" panose="02000000000000000000" pitchFamily="2" charset="0"/>
                <a:ea typeface="Roboto" panose="02000000000000000000" pitchFamily="2" charset="0"/>
                <a:cs typeface="Roboto" panose="02000000000000000000" pitchFamily="2" charset="0"/>
              </a:rPr>
              <a:t>pred</a:t>
            </a:r>
            <a:endParaRPr lang="en-US" sz="1800" baseline="-25000" dirty="0">
              <a:latin typeface="Roboto" panose="02000000000000000000" pitchFamily="2" charset="0"/>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endParaRPr lang="en-US" sz="1800" baseline="-25000" dirty="0">
              <a:latin typeface="Roboto" panose="02000000000000000000" pitchFamily="2" charset="0"/>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If the regression line is a good fit, then the we expect </a:t>
            </a:r>
            <a:r>
              <a:rPr lang="en-US" sz="1800" dirty="0" err="1">
                <a:latin typeface="Roboto" panose="02000000000000000000" pitchFamily="2" charset="0"/>
                <a:ea typeface="Roboto" panose="02000000000000000000" pitchFamily="2" charset="0"/>
                <a:cs typeface="Roboto" panose="02000000000000000000" pitchFamily="2" charset="0"/>
              </a:rPr>
              <a:t>y</a:t>
            </a:r>
            <a:r>
              <a:rPr lang="en-US" sz="1800" baseline="-25000" dirty="0" err="1">
                <a:latin typeface="Roboto" panose="02000000000000000000" pitchFamily="2" charset="0"/>
                <a:ea typeface="Roboto" panose="02000000000000000000" pitchFamily="2" charset="0"/>
                <a:cs typeface="Roboto" panose="02000000000000000000" pitchFamily="2" charset="0"/>
              </a:rPr>
              <a:t>pred</a:t>
            </a:r>
            <a:r>
              <a:rPr lang="en-US" sz="1800" baseline="-25000" dirty="0">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 y  or (y-</a:t>
            </a:r>
            <a:r>
              <a:rPr lang="en-US" sz="1800" dirty="0" err="1">
                <a:latin typeface="Roboto" panose="02000000000000000000" pitchFamily="2" charset="0"/>
                <a:ea typeface="Roboto" panose="02000000000000000000" pitchFamily="2" charset="0"/>
                <a:cs typeface="Roboto" panose="02000000000000000000" pitchFamily="2" charset="0"/>
              </a:rPr>
              <a:t>y</a:t>
            </a:r>
            <a:r>
              <a:rPr lang="en-US" sz="1800" baseline="-25000" dirty="0" err="1">
                <a:latin typeface="Roboto" panose="02000000000000000000" pitchFamily="2" charset="0"/>
                <a:ea typeface="Roboto" panose="02000000000000000000" pitchFamily="2" charset="0"/>
                <a:cs typeface="Roboto" panose="02000000000000000000" pitchFamily="2" charset="0"/>
              </a:rPr>
              <a:t>pred</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baseline="-25000" dirty="0">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 0</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At every point of x, if we repeat the same, then we will get multiple error values (y-</a:t>
            </a:r>
            <a:r>
              <a:rPr lang="en-US" sz="1800" dirty="0" err="1">
                <a:latin typeface="Roboto" panose="02000000000000000000" pitchFamily="2" charset="0"/>
                <a:ea typeface="Roboto" panose="02000000000000000000" pitchFamily="2" charset="0"/>
                <a:cs typeface="Roboto" panose="02000000000000000000" pitchFamily="2" charset="0"/>
              </a:rPr>
              <a:t>y</a:t>
            </a:r>
            <a:r>
              <a:rPr lang="en-US" sz="1800" baseline="-25000" dirty="0" err="1">
                <a:latin typeface="Roboto" panose="02000000000000000000" pitchFamily="2" charset="0"/>
                <a:ea typeface="Roboto" panose="02000000000000000000" pitchFamily="2" charset="0"/>
                <a:cs typeface="Roboto" panose="02000000000000000000" pitchFamily="2" charset="0"/>
              </a:rPr>
              <a:t>pred</a:t>
            </a:r>
            <a:r>
              <a:rPr lang="en-US" sz="1800" dirty="0">
                <a:latin typeface="Roboto" panose="02000000000000000000" pitchFamily="2" charset="0"/>
                <a:ea typeface="Roboto" panose="02000000000000000000" pitchFamily="2" charset="0"/>
                <a:cs typeface="Roboto" panose="02000000000000000000" pitchFamily="2" charset="0"/>
              </a:rPr>
              <a:t>)</a:t>
            </a:r>
            <a:r>
              <a:rPr lang="en-US" sz="1800" baseline="-25000" dirty="0">
                <a:latin typeface="Roboto" panose="02000000000000000000" pitchFamily="2" charset="0"/>
                <a:ea typeface="Roboto" panose="02000000000000000000" pitchFamily="2" charset="0"/>
                <a:cs typeface="Roboto" panose="02000000000000000000" pitchFamily="2" charset="0"/>
              </a:rPr>
              <a:t> </a:t>
            </a:r>
            <a:r>
              <a:rPr lang="en-US" sz="1800" dirty="0">
                <a:latin typeface="Roboto" panose="02000000000000000000" pitchFamily="2" charset="0"/>
                <a:ea typeface="Roboto" panose="02000000000000000000" pitchFamily="2" charset="0"/>
                <a:cs typeface="Roboto" panose="02000000000000000000" pitchFamily="2" charset="0"/>
              </a:rPr>
              <a:t>values</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Some of them might be positive, some of them may be negative, so we can take the square of all such errors </a:t>
            </a:r>
          </a:p>
          <a:p>
            <a:endParaRPr lang="en-US" sz="1800" dirty="0">
              <a:latin typeface="Roboto" panose="02000000000000000000" pitchFamily="2" charset="0"/>
              <a:ea typeface="Roboto" panose="02000000000000000000" pitchFamily="2" charset="0"/>
              <a:cs typeface="Roboto" panose="02000000000000000000" pitchFamily="2" charset="0"/>
            </a:endParaRPr>
          </a:p>
          <a:p>
            <a:endParaRPr lang="en-US" sz="1800"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Object 3"/>
          <p:cNvGraphicFramePr>
            <a:graphicFrameLocks noChangeAspect="1"/>
          </p:cNvGraphicFramePr>
          <p:nvPr/>
        </p:nvGraphicFramePr>
        <p:xfrm>
          <a:off x="3536615" y="5059900"/>
          <a:ext cx="2303746" cy="521776"/>
        </p:xfrm>
        <a:graphic>
          <a:graphicData uri="http://schemas.openxmlformats.org/presentationml/2006/ole">
            <mc:AlternateContent xmlns:mc="http://schemas.openxmlformats.org/markup-compatibility/2006">
              <mc:Choice xmlns:v="urn:schemas-microsoft-com:vml" Requires="v">
                <p:oleObj name="Equation" r:id="rId2" imgW="1117440" imgH="253800" progId="Equation.3">
                  <p:embed/>
                </p:oleObj>
              </mc:Choice>
              <mc:Fallback>
                <p:oleObj name="Equation" r:id="rId2" imgW="1117440" imgH="253800" progId="Equation.3">
                  <p:embed/>
                  <p:pic>
                    <p:nvPicPr>
                      <p:cNvPr id="4" name="Object 3"/>
                      <p:cNvPicPr>
                        <a:picLocks noChangeAspect="1" noChangeArrowheads="1"/>
                      </p:cNvPicPr>
                      <p:nvPr/>
                    </p:nvPicPr>
                    <p:blipFill>
                      <a:blip r:embed="rId3"/>
                      <a:srcRect/>
                      <a:stretch>
                        <a:fillRect/>
                      </a:stretch>
                    </p:blipFill>
                    <p:spPr bwMode="auto">
                      <a:xfrm>
                        <a:off x="3536615" y="5059900"/>
                        <a:ext cx="2303746" cy="521776"/>
                      </a:xfrm>
                      <a:prstGeom prst="rect">
                        <a:avLst/>
                      </a:prstGeom>
                      <a:solidFill>
                        <a:srgbClr val="FFE9FF"/>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459997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good is my regression line?</a:t>
            </a:r>
          </a:p>
        </p:txBody>
      </p:sp>
      <p:sp>
        <p:nvSpPr>
          <p:cNvPr id="3" name="Content Placeholder 2"/>
          <p:cNvSpPr>
            <a:spLocks noGrp="1"/>
          </p:cNvSpPr>
          <p:nvPr>
            <p:ph idx="4294967295"/>
          </p:nvPr>
        </p:nvSpPr>
        <p:spPr>
          <a:xfrm>
            <a:off x="386080" y="1825625"/>
            <a:ext cx="10053320" cy="4370388"/>
          </a:xfrm>
        </p:spPr>
        <p:txBody>
          <a:bodyPr>
            <a:normAutofit/>
          </a:bodyPr>
          <a:lstStyle/>
          <a:p>
            <a:pPr>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For a good model we need SSE to be zero or near to zero</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Standalone SSE will not make any sense. For example, SSE= 100, is very less when y is varying in terms of 1000’s. Same value is very high when y is varying in terms of decimals. </a:t>
            </a:r>
          </a:p>
          <a:p>
            <a:pPr>
              <a:buClr>
                <a:schemeClr val="bg1"/>
              </a:buClr>
              <a:buFont typeface="Wingdings" panose="05000000000000000000" pitchFamily="2" charset="2"/>
              <a:buChar char="§"/>
            </a:pPr>
            <a:endParaRPr lang="en-US" sz="1800" dirty="0">
              <a:latin typeface="Roboto" panose="02000000000000000000" pitchFamily="2" charset="0"/>
              <a:ea typeface="Roboto" panose="02000000000000000000" pitchFamily="2" charset="0"/>
              <a:cs typeface="Roboto" panose="02000000000000000000" pitchFamily="2" charset="0"/>
            </a:endParaRPr>
          </a:p>
          <a:p>
            <a:pPr>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We must consider variance of y while calculating the regression line accuracy</a:t>
            </a:r>
          </a:p>
          <a:p>
            <a:pPr marL="0" indent="0">
              <a:buNone/>
            </a:pPr>
            <a:endParaRPr lang="en-US"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1187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good is my regression line?</a:t>
            </a:r>
          </a:p>
        </p:txBody>
      </p:sp>
      <p:sp>
        <p:nvSpPr>
          <p:cNvPr id="3" name="Content Placeholder 2"/>
          <p:cNvSpPr>
            <a:spLocks noGrp="1"/>
          </p:cNvSpPr>
          <p:nvPr>
            <p:ph idx="4294967295"/>
          </p:nvPr>
        </p:nvSpPr>
        <p:spPr>
          <a:xfrm>
            <a:off x="0" y="0"/>
            <a:ext cx="0" cy="0"/>
          </a:xfrm>
        </p:spPr>
        <p:txBody>
          <a:bodyPr>
            <a:normAutofit fontScale="25000" lnSpcReduction="20000"/>
          </a:bodyPr>
          <a:lstStyle/>
          <a:p>
            <a:pPr lvl="1"/>
            <a:endParaRPr lang="en-US" sz="1400" dirty="0">
              <a:latin typeface="Roboto" panose="02000000000000000000" pitchFamily="2" charset="0"/>
              <a:ea typeface="Roboto" panose="02000000000000000000" pitchFamily="2" charset="0"/>
              <a:cs typeface="Roboto" panose="02000000000000000000" pitchFamily="2" charset="0"/>
            </a:endParaRPr>
          </a:p>
          <a:p>
            <a:endParaRPr lang="en-US" sz="1400" dirty="0">
              <a:latin typeface="Roboto" panose="02000000000000000000" pitchFamily="2" charset="0"/>
              <a:ea typeface="Roboto" panose="02000000000000000000" pitchFamily="2" charset="0"/>
              <a:cs typeface="Roboto" panose="02000000000000000000" pitchFamily="2"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A0CCE21-F1CD-9B23-1E65-5A9B88CE0A59}"/>
                  </a:ext>
                </a:extLst>
              </p:cNvPr>
              <p:cNvSpPr txBox="1"/>
              <p:nvPr/>
            </p:nvSpPr>
            <p:spPr>
              <a:xfrm>
                <a:off x="242046" y="1800733"/>
                <a:ext cx="8810514" cy="4166590"/>
              </a:xfrm>
              <a:prstGeom prst="rect">
                <a:avLst/>
              </a:prstGeom>
              <a:noFill/>
              <a:ln>
                <a:noFill/>
              </a:ln>
            </p:spPr>
            <p:txBody>
              <a:bodyPr wrap="square">
                <a:spAutoFit/>
              </a:bodyPr>
              <a:lstStyle/>
              <a:p>
                <a:pPr>
                  <a:buClr>
                    <a:schemeClr val="bg1"/>
                  </a:buClr>
                  <a:buFont typeface="Wingdings" panose="05000000000000000000" pitchFamily="2" charset="2"/>
                  <a:buChar char="§"/>
                </a:pPr>
                <a:r>
                  <a:rPr lang="en-US" sz="1800" dirty="0">
                    <a:latin typeface="+mn-lt"/>
                    <a:ea typeface="Roboto" panose="02000000000000000000" pitchFamily="2" charset="0"/>
                    <a:cs typeface="Roboto" panose="02000000000000000000" pitchFamily="2" charset="0"/>
                  </a:rPr>
                  <a:t>Error Sum of squares (SSE: Sum of Squares of error)</a:t>
                </a:r>
              </a:p>
              <a:p>
                <a:pPr lvl="1"/>
                <a14:m>
                  <m:oMathPara xmlns:m="http://schemas.openxmlformats.org/officeDocument/2006/math">
                    <m:oMathParaPr>
                      <m:jc m:val="centerGroup"/>
                    </m:oMathParaPr>
                    <m:oMath xmlns:m="http://schemas.openxmlformats.org/officeDocument/2006/math">
                      <m:r>
                        <a:rPr lang="en-US" sz="1800" i="1">
                          <a:latin typeface="+mn-lt"/>
                        </a:rPr>
                        <m:t>𝑆𝑆𝐸</m:t>
                      </m:r>
                      <m:r>
                        <a:rPr lang="en-US" sz="1800" i="1">
                          <a:latin typeface="+mn-lt"/>
                        </a:rPr>
                        <m:t>=</m:t>
                      </m:r>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r>
                                <a:rPr lang="en-US" sz="1800" i="1">
                                  <a:latin typeface="+mn-lt"/>
                                </a:rPr>
                                <m:t>𝑦</m:t>
                              </m:r>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e>
                            <m:sup>
                              <m:r>
                                <a:rPr lang="en-US" sz="1800" i="1">
                                  <a:latin typeface="+mn-lt"/>
                                </a:rPr>
                                <m:t>2</m:t>
                              </m:r>
                            </m:sup>
                          </m:sSup>
                        </m:e>
                      </m:nary>
                    </m:oMath>
                  </m:oMathPara>
                </a14:m>
                <a:endParaRPr lang="en-US" sz="1800" dirty="0">
                  <a:latin typeface="+mn-lt"/>
                  <a:ea typeface="Roboto" panose="02000000000000000000" pitchFamily="2" charset="0"/>
                  <a:cs typeface="Roboto" panose="02000000000000000000" pitchFamily="2" charset="0"/>
                </a:endParaRPr>
              </a:p>
              <a:p>
                <a:pPr marL="457200" lvl="1" indent="0">
                  <a:buNone/>
                </a:pPr>
                <a:endParaRPr lang="en-US" sz="1800" dirty="0">
                  <a:latin typeface="+mn-lt"/>
                  <a:ea typeface="Roboto" panose="02000000000000000000" pitchFamily="2" charset="0"/>
                  <a:cs typeface="Roboto" panose="02000000000000000000" pitchFamily="2" charset="0"/>
                </a:endParaRPr>
              </a:p>
              <a:p>
                <a:pPr>
                  <a:buClr>
                    <a:schemeClr val="bg1"/>
                  </a:buClr>
                  <a:buFont typeface="Wingdings" panose="05000000000000000000" pitchFamily="2" charset="2"/>
                  <a:buChar char="§"/>
                </a:pPr>
                <a:r>
                  <a:rPr lang="en-US" sz="1800" dirty="0">
                    <a:latin typeface="+mn-lt"/>
                    <a:ea typeface="Roboto" panose="02000000000000000000" pitchFamily="2" charset="0"/>
                    <a:cs typeface="Roboto" panose="02000000000000000000" pitchFamily="2" charset="0"/>
                  </a:rPr>
                  <a:t>Total Variance in Y (SST: Sum of Squares of Total)</a:t>
                </a:r>
              </a:p>
              <a:p>
                <a:pPr lvl="1"/>
                <a14:m>
                  <m:oMathPara xmlns:m="http://schemas.openxmlformats.org/officeDocument/2006/math">
                    <m:oMathParaPr>
                      <m:jc m:val="centerGroup"/>
                    </m:oMathParaPr>
                    <m:oMath xmlns:m="http://schemas.openxmlformats.org/officeDocument/2006/math">
                      <m:r>
                        <a:rPr lang="en-US" sz="1800" i="1">
                          <a:latin typeface="+mn-lt"/>
                        </a:rPr>
                        <m:t>𝑆𝑆𝑇</m:t>
                      </m:r>
                      <m:r>
                        <a:rPr lang="en-US" sz="1800" i="1">
                          <a:latin typeface="+mn-lt"/>
                        </a:rPr>
                        <m:t>=</m:t>
                      </m:r>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r>
                                <a:rPr lang="en-US" sz="1800" i="1">
                                  <a:latin typeface="+mn-lt"/>
                                </a:rPr>
                                <m:t>𝑦</m:t>
                              </m:r>
                              <m:r>
                                <a:rPr lang="en-US" sz="1800" i="1">
                                  <a:latin typeface="+mn-lt"/>
                                </a:rPr>
                                <m:t>−</m:t>
                              </m:r>
                              <m:acc>
                                <m:accPr>
                                  <m:chr m:val="̅"/>
                                  <m:ctrlPr>
                                    <a:rPr lang="en-US" sz="1800" i="1">
                                      <a:latin typeface="+mn-lt"/>
                                    </a:rPr>
                                  </m:ctrlPr>
                                </m:accPr>
                                <m:e>
                                  <m:r>
                                    <a:rPr lang="en-US" sz="1800" i="1">
                                      <a:latin typeface="+mn-lt"/>
                                    </a:rPr>
                                    <m:t>𝑦</m:t>
                                  </m:r>
                                  <m:r>
                                    <a:rPr lang="en-US" sz="1800" i="1">
                                      <a:latin typeface="+mn-lt"/>
                                    </a:rPr>
                                    <m:t>)</m:t>
                                  </m:r>
                                </m:e>
                              </m:acc>
                            </m:e>
                            <m:sup>
                              <m:r>
                                <a:rPr lang="en-US" sz="1800" i="1">
                                  <a:latin typeface="+mn-lt"/>
                                </a:rPr>
                                <m:t>2</m:t>
                              </m:r>
                            </m:sup>
                          </m:sSup>
                        </m:e>
                      </m:nary>
                    </m:oMath>
                  </m:oMathPara>
                </a14:m>
                <a:endParaRPr lang="en-US" sz="1800" dirty="0">
                  <a:latin typeface="+mn-lt"/>
                  <a:ea typeface="Roboto" panose="02000000000000000000" pitchFamily="2" charset="0"/>
                  <a:cs typeface="Roboto" panose="02000000000000000000" pitchFamily="2" charset="0"/>
                </a:endParaRPr>
              </a:p>
              <a:p>
                <a:pPr lvl="1"/>
                <a14:m>
                  <m:oMathPara xmlns:m="http://schemas.openxmlformats.org/officeDocument/2006/math">
                    <m:oMathParaPr>
                      <m:jc m:val="centerGroup"/>
                    </m:oMathParaPr>
                    <m:oMath xmlns:m="http://schemas.openxmlformats.org/officeDocument/2006/math">
                      <m:r>
                        <a:rPr lang="en-US" sz="1800" i="1">
                          <a:latin typeface="+mn-lt"/>
                        </a:rPr>
                        <m:t>𝑆𝑆𝑇</m:t>
                      </m:r>
                      <m:r>
                        <a:rPr lang="en-US" sz="1800" i="1">
                          <a:latin typeface="+mn-lt"/>
                        </a:rPr>
                        <m:t>=</m:t>
                      </m:r>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r>
                                <a:rPr lang="en-US" sz="1800" i="1">
                                  <a:latin typeface="+mn-lt"/>
                                </a:rPr>
                                <m:t>𝑦</m:t>
                              </m:r>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acc>
                                <m:accPr>
                                  <m:chr m:val="̅"/>
                                  <m:ctrlPr>
                                    <a:rPr lang="en-US" sz="1800" i="1">
                                      <a:latin typeface="+mn-lt"/>
                                    </a:rPr>
                                  </m:ctrlPr>
                                </m:accPr>
                                <m:e>
                                  <m:r>
                                    <a:rPr lang="en-US" sz="1800" i="1">
                                      <a:latin typeface="+mn-lt"/>
                                    </a:rPr>
                                    <m:t>𝑦</m:t>
                                  </m:r>
                                  <m:r>
                                    <a:rPr lang="en-US" sz="1800" i="1">
                                      <a:latin typeface="+mn-lt"/>
                                    </a:rPr>
                                    <m:t>)</m:t>
                                  </m:r>
                                </m:e>
                              </m:acc>
                            </m:e>
                            <m:sup>
                              <m:r>
                                <a:rPr lang="en-US" sz="1800" i="1">
                                  <a:latin typeface="+mn-lt"/>
                                </a:rPr>
                                <m:t>2</m:t>
                              </m:r>
                            </m:sup>
                          </m:sSup>
                        </m:e>
                      </m:nary>
                    </m:oMath>
                  </m:oMathPara>
                </a14:m>
                <a:endParaRPr lang="en-US" sz="1800" dirty="0">
                  <a:latin typeface="+mn-lt"/>
                  <a:ea typeface="Roboto" panose="02000000000000000000" pitchFamily="2" charset="0"/>
                  <a:cs typeface="Roboto" panose="02000000000000000000" pitchFamily="2" charset="0"/>
                </a:endParaRPr>
              </a:p>
              <a:p>
                <a:pPr lvl="1"/>
                <a14:m>
                  <m:oMath xmlns:m="http://schemas.openxmlformats.org/officeDocument/2006/math">
                    <m:r>
                      <a:rPr lang="en-US" sz="1800" i="1">
                        <a:latin typeface="+mn-lt"/>
                      </a:rPr>
                      <m:t>𝑆𝑆𝑇</m:t>
                    </m:r>
                    <m:r>
                      <a:rPr lang="en-US" sz="1800" i="1">
                        <a:latin typeface="+mn-lt"/>
                      </a:rPr>
                      <m:t>=</m:t>
                    </m:r>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r>
                              <a:rPr lang="en-US" sz="1800" i="1">
                                <a:latin typeface="+mn-lt"/>
                              </a:rPr>
                              <m:t>𝑦</m:t>
                            </m:r>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e>
                          <m:sup>
                            <m:r>
                              <a:rPr lang="en-US" sz="1800" i="1">
                                <a:latin typeface="+mn-lt"/>
                              </a:rPr>
                              <m:t>2</m:t>
                            </m:r>
                          </m:sup>
                        </m:sSup>
                      </m:e>
                    </m:nary>
                  </m:oMath>
                </a14:m>
                <a:r>
                  <a:rPr lang="en-US" sz="1800" dirty="0">
                    <a:latin typeface="+mn-lt"/>
                    <a:ea typeface="Roboto" panose="02000000000000000000" pitchFamily="2" charset="0"/>
                    <a:cs typeface="Roboto" panose="02000000000000000000" pitchFamily="2" charset="0"/>
                  </a:rPr>
                  <a:t>+</a:t>
                </a:r>
                <a14:m>
                  <m:oMath xmlns:m="http://schemas.openxmlformats.org/officeDocument/2006/math">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e>
                          <m:sup>
                            <m:r>
                              <a:rPr lang="en-US" sz="1800" i="1">
                                <a:latin typeface="+mn-lt"/>
                              </a:rPr>
                              <m:t>2</m:t>
                            </m:r>
                          </m:sup>
                        </m:sSup>
                      </m:e>
                    </m:nary>
                  </m:oMath>
                </a14:m>
                <a:r>
                  <a:rPr lang="en-US" sz="1800" dirty="0">
                    <a:latin typeface="+mn-lt"/>
                    <a:ea typeface="Roboto" panose="02000000000000000000" pitchFamily="2" charset="0"/>
                    <a:cs typeface="Roboto" panose="02000000000000000000" pitchFamily="2" charset="0"/>
                  </a:rPr>
                  <a:t>  {using assumptions of linear regression}</a:t>
                </a:r>
              </a:p>
              <a:p>
                <a:pPr lvl="1"/>
                <a14:m>
                  <m:oMathPara xmlns:m="http://schemas.openxmlformats.org/officeDocument/2006/math">
                    <m:oMathParaPr>
                      <m:jc m:val="centerGroup"/>
                    </m:oMathParaPr>
                    <m:oMath xmlns:m="http://schemas.openxmlformats.org/officeDocument/2006/math">
                      <m:r>
                        <m:rPr>
                          <m:sty m:val="p"/>
                        </m:rPr>
                        <a:rPr lang="en-US" sz="1800">
                          <a:latin typeface="+mn-lt"/>
                        </a:rPr>
                        <m:t>SST</m:t>
                      </m:r>
                      <m:r>
                        <a:rPr lang="en-US" sz="1800">
                          <a:latin typeface="+mn-lt"/>
                        </a:rPr>
                        <m:t>=</m:t>
                      </m:r>
                      <m:r>
                        <m:rPr>
                          <m:sty m:val="p"/>
                        </m:rPr>
                        <a:rPr lang="en-US" sz="1800">
                          <a:latin typeface="+mn-lt"/>
                        </a:rPr>
                        <m:t>SSE</m:t>
                      </m:r>
                      <m:r>
                        <a:rPr lang="en-US" sz="1800">
                          <a:latin typeface="+mn-lt"/>
                        </a:rPr>
                        <m:t>+</m:t>
                      </m:r>
                      <m:nary>
                        <m:naryPr>
                          <m:chr m:val="∑"/>
                          <m:subHide m:val="on"/>
                          <m:supHide m:val="on"/>
                          <m:ctrlPr>
                            <a:rPr lang="en-US" sz="1800" i="1">
                              <a:latin typeface="+mn-lt"/>
                            </a:rPr>
                          </m:ctrlPr>
                        </m:naryPr>
                        <m:sub/>
                        <m:sup/>
                        <m:e>
                          <m:sSup>
                            <m:sSupPr>
                              <m:ctrlPr>
                                <a:rPr lang="en-US" sz="1800" i="1">
                                  <a:latin typeface="+mn-lt"/>
                                </a:rPr>
                              </m:ctrlPr>
                            </m:sSupPr>
                            <m:e>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acc>
                                <m:accPr>
                                  <m:chr m:val="̅"/>
                                  <m:ctrlPr>
                                    <a:rPr lang="en-US" sz="1800" i="1">
                                      <a:latin typeface="+mn-lt"/>
                                    </a:rPr>
                                  </m:ctrlPr>
                                </m:accPr>
                                <m:e>
                                  <m:r>
                                    <a:rPr lang="en-US" sz="1800" i="1">
                                      <a:latin typeface="+mn-lt"/>
                                    </a:rPr>
                                    <m:t>𝑦</m:t>
                                  </m:r>
                                </m:e>
                              </m:acc>
                              <m:r>
                                <a:rPr lang="en-US" sz="1800" i="1">
                                  <a:latin typeface="+mn-lt"/>
                                </a:rPr>
                                <m:t>)</m:t>
                              </m:r>
                            </m:e>
                            <m:sup>
                              <m:r>
                                <a:rPr lang="en-US" sz="1800" i="1">
                                  <a:latin typeface="+mn-lt"/>
                                </a:rPr>
                                <m:t>2</m:t>
                              </m:r>
                            </m:sup>
                          </m:sSup>
                        </m:e>
                      </m:nary>
                    </m:oMath>
                  </m:oMathPara>
                </a14:m>
                <a:endParaRPr lang="en-US" sz="1800" dirty="0">
                  <a:latin typeface="+mn-lt"/>
                  <a:ea typeface="Roboto" panose="02000000000000000000" pitchFamily="2" charset="0"/>
                  <a:cs typeface="Roboto" panose="02000000000000000000" pitchFamily="2" charset="0"/>
                </a:endParaRPr>
              </a:p>
              <a:p>
                <a:pPr lvl="1"/>
                <a14:m>
                  <m:oMathPara xmlns:m="http://schemas.openxmlformats.org/officeDocument/2006/math">
                    <m:oMathParaPr>
                      <m:jc m:val="centerGroup"/>
                    </m:oMathParaPr>
                    <m:oMath xmlns:m="http://schemas.openxmlformats.org/officeDocument/2006/math">
                      <m:r>
                        <m:rPr>
                          <m:sty m:val="p"/>
                        </m:rPr>
                        <a:rPr lang="en-US" sz="1800">
                          <a:latin typeface="+mn-lt"/>
                        </a:rPr>
                        <m:t>SST</m:t>
                      </m:r>
                      <m:r>
                        <a:rPr lang="en-US" sz="1800">
                          <a:latin typeface="+mn-lt"/>
                        </a:rPr>
                        <m:t>=</m:t>
                      </m:r>
                      <m:r>
                        <m:rPr>
                          <m:sty m:val="p"/>
                        </m:rPr>
                        <a:rPr lang="en-US" sz="1800">
                          <a:latin typeface="+mn-lt"/>
                        </a:rPr>
                        <m:t>SSE</m:t>
                      </m:r>
                      <m:r>
                        <a:rPr lang="en-US" sz="1800">
                          <a:latin typeface="+mn-lt"/>
                        </a:rPr>
                        <m:t>+</m:t>
                      </m:r>
                      <m:r>
                        <a:rPr lang="en-US" sz="1800" i="1">
                          <a:latin typeface="+mn-lt"/>
                        </a:rPr>
                        <m:t>𝑆𝑆𝑅</m:t>
                      </m:r>
                    </m:oMath>
                  </m:oMathPara>
                </a14:m>
                <a:endParaRPr lang="en-US" sz="1800" dirty="0">
                  <a:latin typeface="+mn-lt"/>
                  <a:ea typeface="Roboto" panose="02000000000000000000" pitchFamily="2" charset="0"/>
                  <a:cs typeface="Roboto" panose="02000000000000000000" pitchFamily="2" charset="0"/>
                </a:endParaRPr>
              </a:p>
            </p:txBody>
          </p:sp>
        </mc:Choice>
        <mc:Fallback>
          <p:sp>
            <p:nvSpPr>
              <p:cNvPr id="5" name="TextBox 4">
                <a:extLst>
                  <a:ext uri="{FF2B5EF4-FFF2-40B4-BE49-F238E27FC236}">
                    <a16:creationId xmlns:a16="http://schemas.microsoft.com/office/drawing/2014/main" id="{6A0CCE21-F1CD-9B23-1E65-5A9B88CE0A59}"/>
                  </a:ext>
                </a:extLst>
              </p:cNvPr>
              <p:cNvSpPr txBox="1">
                <a:spLocks noRot="1" noChangeAspect="1" noMove="1" noResize="1" noEditPoints="1" noAdjustHandles="1" noChangeArrowheads="1" noChangeShapeType="1" noTextEdit="1"/>
              </p:cNvSpPr>
              <p:nvPr/>
            </p:nvSpPr>
            <p:spPr>
              <a:xfrm>
                <a:off x="242046" y="1800733"/>
                <a:ext cx="8810514" cy="4166590"/>
              </a:xfrm>
              <a:prstGeom prst="rect">
                <a:avLst/>
              </a:prstGeom>
              <a:blipFill>
                <a:blip r:embed="rId2"/>
                <a:stretch>
                  <a:fillRect l="-484" t="-585"/>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01836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good is my regression line?</a:t>
            </a:r>
          </a:p>
        </p:txBody>
      </p:sp>
      <p:sp>
        <p:nvSpPr>
          <p:cNvPr id="3" name="Content Placeholder 2"/>
          <p:cNvSpPr>
            <a:spLocks noGrp="1"/>
          </p:cNvSpPr>
          <p:nvPr>
            <p:ph idx="4294967295"/>
          </p:nvPr>
        </p:nvSpPr>
        <p:spPr>
          <a:xfrm>
            <a:off x="660400" y="1825625"/>
            <a:ext cx="9855200" cy="4351338"/>
          </a:xfrm>
        </p:spPr>
        <p:txBody>
          <a:bodyPr>
            <a:normAutofit/>
          </a:bodyPr>
          <a:lstStyle/>
          <a:p>
            <a:pPr>
              <a:buFont typeface="Wingdings" panose="05000000000000000000" pitchFamily="2" charset="2"/>
              <a:buChar char="§"/>
            </a:pPr>
            <a:r>
              <a:rPr lang="en-US" sz="1800" dirty="0">
                <a:latin typeface="Roboto" panose="02000000000000000000" pitchFamily="2" charset="0"/>
                <a:ea typeface="Roboto" panose="02000000000000000000" pitchFamily="2" charset="0"/>
                <a:cs typeface="Roboto" panose="02000000000000000000" pitchFamily="2" charset="0"/>
              </a:rPr>
              <a:t>Total variance in Y is divided into two parts, </a:t>
            </a:r>
          </a:p>
          <a:p>
            <a:pPr lvl="1"/>
            <a:r>
              <a:rPr lang="en-US" sz="1800" dirty="0">
                <a:latin typeface="Roboto" panose="02000000000000000000" pitchFamily="2" charset="0"/>
                <a:ea typeface="Roboto" panose="02000000000000000000" pitchFamily="2" charset="0"/>
                <a:cs typeface="Roboto" panose="02000000000000000000" pitchFamily="2" charset="0"/>
              </a:rPr>
              <a:t>Variance that can’t be explained by x (error)</a:t>
            </a:r>
          </a:p>
          <a:p>
            <a:pPr lvl="1"/>
            <a:r>
              <a:rPr lang="en-US" sz="1800" dirty="0">
                <a:latin typeface="Roboto" panose="02000000000000000000" pitchFamily="2" charset="0"/>
                <a:ea typeface="Roboto" panose="02000000000000000000" pitchFamily="2" charset="0"/>
                <a:cs typeface="Roboto" panose="02000000000000000000" pitchFamily="2" charset="0"/>
              </a:rPr>
              <a:t>Variance that can be explained by x, using regression</a:t>
            </a:r>
          </a:p>
          <a:p>
            <a:endParaRPr lang="en-IN" sz="1800" dirty="0">
              <a:latin typeface="Roboto" panose="02000000000000000000" pitchFamily="2" charset="0"/>
              <a:ea typeface="Roboto" panose="02000000000000000000" pitchFamily="2" charset="0"/>
              <a:cs typeface="Roboto" panose="02000000000000000000" pitchFamily="2" charset="0"/>
            </a:endParaRPr>
          </a:p>
          <a:p>
            <a:endParaRPr lang="en-US" sz="18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p:cNvPicPr>
            <a:picLocks noChangeAspect="1"/>
          </p:cNvPicPr>
          <p:nvPr/>
        </p:nvPicPr>
        <p:blipFill>
          <a:blip r:embed="rId2"/>
          <a:stretch>
            <a:fillRect/>
          </a:stretch>
        </p:blipFill>
        <p:spPr>
          <a:xfrm>
            <a:off x="3093250" y="3016251"/>
            <a:ext cx="4556058" cy="664532"/>
          </a:xfrm>
          <a:prstGeom prst="rect">
            <a:avLst/>
          </a:prstGeom>
        </p:spPr>
      </p:pic>
    </p:spTree>
    <p:extLst>
      <p:ext uri="{BB962C8B-B14F-4D97-AF65-F5344CB8AC3E}">
        <p14:creationId xmlns:p14="http://schemas.microsoft.com/office/powerpoint/2010/main" val="124724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How good is my regression line?</a:t>
            </a:r>
          </a:p>
        </p:txBody>
      </p:sp>
      <p:sp>
        <p:nvSpPr>
          <p:cNvPr id="3" name="Content Placeholder 2"/>
          <p:cNvSpPr>
            <a:spLocks noGrp="1"/>
          </p:cNvSpPr>
          <p:nvPr>
            <p:ph idx="4294967295"/>
          </p:nvPr>
        </p:nvSpPr>
        <p:spPr>
          <a:xfrm>
            <a:off x="508000" y="1825625"/>
            <a:ext cx="10007600" cy="4351338"/>
          </a:xfrm>
        </p:spPr>
        <p:txBody>
          <a:bodyPr>
            <a:normAutofit/>
          </a:bodyPr>
          <a:lstStyle/>
          <a:p>
            <a:pPr marL="64300" lvl="0" indent="0" defTabSz="514400">
              <a:lnSpc>
                <a:spcPct val="100000"/>
              </a:lnSpc>
              <a:spcBef>
                <a:spcPct val="20000"/>
              </a:spcBef>
              <a:buClr>
                <a:srgbClr val="4E67C8"/>
              </a:buClr>
              <a:buNone/>
            </a:pPr>
            <a:r>
              <a:rPr lang="en-US" sz="1800" dirty="0">
                <a:latin typeface="Roboto" panose="02000000000000000000" pitchFamily="2" charset="0"/>
                <a:ea typeface="Roboto" panose="02000000000000000000" pitchFamily="2" charset="0"/>
                <a:cs typeface="Roboto" panose="02000000000000000000" pitchFamily="2" charset="0"/>
              </a:rPr>
              <a:t>So, total variance in Y is divided into two parts, </a:t>
            </a:r>
          </a:p>
          <a:p>
            <a:pPr marL="360080" lvl="1" indent="-128600" defTabSz="514400">
              <a:lnSpc>
                <a:spcPct val="100000"/>
              </a:lnSpc>
              <a:spcBef>
                <a:spcPct val="20000"/>
              </a:spcBef>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Variance that can be explained by x, using regression</a:t>
            </a:r>
          </a:p>
          <a:p>
            <a:pPr marL="360080" lvl="1" indent="-128600" defTabSz="514400">
              <a:lnSpc>
                <a:spcPct val="100000"/>
              </a:lnSpc>
              <a:spcBef>
                <a:spcPct val="20000"/>
              </a:spcBef>
              <a:buClr>
                <a:schemeClr val="bg1"/>
              </a:buClr>
            </a:pPr>
            <a:r>
              <a:rPr lang="en-US" sz="1800" dirty="0">
                <a:latin typeface="Roboto" panose="02000000000000000000" pitchFamily="2" charset="0"/>
                <a:ea typeface="Roboto" panose="02000000000000000000" pitchFamily="2" charset="0"/>
                <a:cs typeface="Roboto" panose="02000000000000000000" pitchFamily="2" charset="0"/>
              </a:rPr>
              <a:t>Variance that can’t be explained by x</a:t>
            </a:r>
          </a:p>
          <a:p>
            <a:pPr marL="64300" lvl="0" indent="0" defTabSz="514400">
              <a:lnSpc>
                <a:spcPct val="100000"/>
              </a:lnSpc>
              <a:spcBef>
                <a:spcPct val="20000"/>
              </a:spcBef>
              <a:buClr>
                <a:srgbClr val="4E67C8"/>
              </a:buClr>
              <a:buNone/>
            </a:pPr>
            <a:endParaRPr lang="en-US" sz="1800"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Object 3"/>
          <p:cNvGraphicFramePr>
            <a:graphicFrameLocks noChangeAspect="1"/>
          </p:cNvGraphicFramePr>
          <p:nvPr/>
        </p:nvGraphicFramePr>
        <p:xfrm>
          <a:off x="1765453" y="3167350"/>
          <a:ext cx="6896100" cy="426364"/>
        </p:xfrm>
        <a:graphic>
          <a:graphicData uri="http://schemas.openxmlformats.org/presentationml/2006/ole">
            <mc:AlternateContent xmlns:mc="http://schemas.openxmlformats.org/markup-compatibility/2006">
              <mc:Choice xmlns:v="urn:schemas-microsoft-com:vml" Requires="v">
                <p:oleObj name="Equation" r:id="rId2" imgW="1688367" imgH="177723" progId="Equation.3">
                  <p:embed/>
                </p:oleObj>
              </mc:Choice>
              <mc:Fallback>
                <p:oleObj name="Equation" r:id="rId2" imgW="1688367" imgH="177723"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453" y="3167350"/>
                        <a:ext cx="6896100" cy="426364"/>
                      </a:xfrm>
                      <a:prstGeom prst="rect">
                        <a:avLst/>
                      </a:prstGeom>
                      <a:noFill/>
                      <a:ln>
                        <a:noFill/>
                      </a:ln>
                      <a:effectLst/>
                    </p:spPr>
                  </p:pic>
                </p:oleObj>
              </mc:Fallback>
            </mc:AlternateContent>
          </a:graphicData>
        </a:graphic>
      </p:graphicFrame>
      <p:sp>
        <p:nvSpPr>
          <p:cNvPr id="5" name="Rectangle 4"/>
          <p:cNvSpPr>
            <a:spLocks noChangeArrowheads="1"/>
          </p:cNvSpPr>
          <p:nvPr/>
        </p:nvSpPr>
        <p:spPr bwMode="auto">
          <a:xfrm>
            <a:off x="1308253" y="3624550"/>
            <a:ext cx="2362200" cy="762000"/>
          </a:xfrm>
          <a:prstGeom prst="rect">
            <a:avLst/>
          </a:prstGeom>
          <a:solidFill>
            <a:srgbClr val="FDE0BD"/>
          </a:solidFill>
          <a:ln w="9525" cmpd="sng">
            <a:solidFill>
              <a:schemeClr val="tx1"/>
            </a:solidFill>
            <a:miter lim="800000"/>
            <a:headEnd/>
            <a:tailEnd/>
          </a:ln>
        </p:spPr>
        <p:txBody>
          <a:bodyPr/>
          <a:lstStyle/>
          <a:p>
            <a:pPr marL="342900" indent="-342900">
              <a:spcBef>
                <a:spcPct val="20000"/>
              </a:spcBef>
              <a:buFont typeface="Arial"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Total sum of Squares</a:t>
            </a:r>
          </a:p>
        </p:txBody>
      </p:sp>
      <p:sp>
        <p:nvSpPr>
          <p:cNvPr id="6" name="Rectangle 5"/>
          <p:cNvSpPr>
            <a:spLocks noChangeArrowheads="1"/>
          </p:cNvSpPr>
          <p:nvPr/>
        </p:nvSpPr>
        <p:spPr bwMode="auto">
          <a:xfrm>
            <a:off x="4354666" y="3581687"/>
            <a:ext cx="2057400" cy="762000"/>
          </a:xfrm>
          <a:prstGeom prst="rect">
            <a:avLst/>
          </a:prstGeom>
          <a:solidFill>
            <a:srgbClr val="FFE9FF"/>
          </a:solidFill>
          <a:ln w="9525" cmpd="sng">
            <a:solidFill>
              <a:schemeClr val="tx1"/>
            </a:solidFill>
            <a:miter lim="800000"/>
            <a:headEnd/>
            <a:tailEnd/>
          </a:ln>
        </p:spPr>
        <p:txBody>
          <a:bodyPr/>
          <a:lstStyle/>
          <a:p>
            <a:pPr algn="ctr">
              <a:spcBef>
                <a:spcPct val="20000"/>
              </a:spcBef>
            </a:pPr>
            <a:r>
              <a:rPr lang="en-US" sz="2000" dirty="0">
                <a:latin typeface="Roboto" panose="02000000000000000000" pitchFamily="2" charset="0"/>
                <a:ea typeface="Roboto" panose="02000000000000000000" pitchFamily="2" charset="0"/>
                <a:cs typeface="Roboto" panose="02000000000000000000" pitchFamily="2" charset="0"/>
              </a:rPr>
              <a:t>Sum of Squares Error</a:t>
            </a:r>
          </a:p>
        </p:txBody>
      </p:sp>
      <p:sp>
        <p:nvSpPr>
          <p:cNvPr id="7" name="Rectangle 6"/>
          <p:cNvSpPr>
            <a:spLocks noChangeArrowheads="1"/>
          </p:cNvSpPr>
          <p:nvPr/>
        </p:nvSpPr>
        <p:spPr bwMode="auto">
          <a:xfrm>
            <a:off x="7175653" y="3555277"/>
            <a:ext cx="2057400" cy="762000"/>
          </a:xfrm>
          <a:prstGeom prst="rect">
            <a:avLst/>
          </a:prstGeom>
          <a:solidFill>
            <a:srgbClr val="C4E6C9"/>
          </a:solidFill>
          <a:ln w="9525" cmpd="sng">
            <a:solidFill>
              <a:schemeClr val="tx1"/>
            </a:solidFill>
            <a:miter lim="800000"/>
            <a:headEnd/>
            <a:tailEnd/>
          </a:ln>
        </p:spPr>
        <p:txBody>
          <a:bodyPr/>
          <a:lstStyle/>
          <a:p>
            <a:pPr algn="ctr">
              <a:spcBef>
                <a:spcPct val="20000"/>
              </a:spcBef>
            </a:pPr>
            <a:r>
              <a:rPr lang="en-US" sz="2000" dirty="0">
                <a:latin typeface="Roboto" panose="02000000000000000000" pitchFamily="2" charset="0"/>
                <a:ea typeface="Roboto" panose="02000000000000000000" pitchFamily="2" charset="0"/>
                <a:cs typeface="Roboto" panose="02000000000000000000" pitchFamily="2" charset="0"/>
              </a:rPr>
              <a:t>Sum of Squares Regression</a:t>
            </a:r>
          </a:p>
        </p:txBody>
      </p:sp>
      <p:graphicFrame>
        <p:nvGraphicFramePr>
          <p:cNvPr id="8" name="Object 7"/>
          <p:cNvGraphicFramePr>
            <a:graphicFrameLocks noChangeAspect="1"/>
          </p:cNvGraphicFramePr>
          <p:nvPr/>
        </p:nvGraphicFramePr>
        <p:xfrm>
          <a:off x="1308253" y="4691351"/>
          <a:ext cx="2506663" cy="541738"/>
        </p:xfrm>
        <a:graphic>
          <a:graphicData uri="http://schemas.openxmlformats.org/presentationml/2006/ole">
            <mc:AlternateContent xmlns:mc="http://schemas.openxmlformats.org/markup-compatibility/2006">
              <mc:Choice xmlns:v="urn:schemas-microsoft-com:vml" Requires="v">
                <p:oleObj name="Equation" r:id="rId4" imgW="1168200" imgH="253800" progId="Equation.3">
                  <p:embed/>
                </p:oleObj>
              </mc:Choice>
              <mc:Fallback>
                <p:oleObj name="Equation" r:id="rId4" imgW="1168200" imgH="253800" progId="Equation.3">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253" y="4691351"/>
                        <a:ext cx="2506663" cy="541738"/>
                      </a:xfrm>
                      <a:prstGeom prst="rect">
                        <a:avLst/>
                      </a:prstGeom>
                      <a:solidFill>
                        <a:srgbClr val="FDE0BD"/>
                      </a:solidFill>
                      <a:ln w="9525">
                        <a:solidFill>
                          <a:schemeClr val="tx1"/>
                        </a:solidFill>
                        <a:miter lim="800000"/>
                        <a:headEnd/>
                        <a:tailEnd/>
                      </a:ln>
                      <a:effectLst/>
                    </p:spPr>
                  </p:pic>
                </p:oleObj>
              </mc:Fallback>
            </mc:AlternateContent>
          </a:graphicData>
        </a:graphic>
      </p:graphicFrame>
      <p:graphicFrame>
        <p:nvGraphicFramePr>
          <p:cNvPr id="9" name="Object 8"/>
          <p:cNvGraphicFramePr>
            <a:graphicFrameLocks noChangeAspect="1"/>
          </p:cNvGraphicFramePr>
          <p:nvPr/>
        </p:nvGraphicFramePr>
        <p:xfrm>
          <a:off x="4354666" y="4648488"/>
          <a:ext cx="2506662" cy="543560"/>
        </p:xfrm>
        <a:graphic>
          <a:graphicData uri="http://schemas.openxmlformats.org/presentationml/2006/ole">
            <mc:AlternateContent xmlns:mc="http://schemas.openxmlformats.org/markup-compatibility/2006">
              <mc:Choice xmlns:v="urn:schemas-microsoft-com:vml" Requires="v">
                <p:oleObj name="Equation" r:id="rId6" imgW="1168200" imgH="253800" progId="Equation.3">
                  <p:embed/>
                </p:oleObj>
              </mc:Choice>
              <mc:Fallback>
                <p:oleObj name="Equation" r:id="rId6" imgW="1168200" imgH="253800" progId="Equation.3">
                  <p:embed/>
                  <p:pic>
                    <p:nvPicPr>
                      <p:cNvPr id="9"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4666" y="4648488"/>
                        <a:ext cx="2506662" cy="543560"/>
                      </a:xfrm>
                      <a:prstGeom prst="rect">
                        <a:avLst/>
                      </a:prstGeom>
                      <a:solidFill>
                        <a:srgbClr val="FFE9FF"/>
                      </a:solidFill>
                      <a:ln w="9525">
                        <a:solidFill>
                          <a:schemeClr val="tx1"/>
                        </a:solidFill>
                        <a:miter lim="800000"/>
                        <a:headEnd/>
                        <a:tailEnd/>
                      </a:ln>
                      <a:effectLst/>
                    </p:spPr>
                  </p:pic>
                </p:oleObj>
              </mc:Fallback>
            </mc:AlternateContent>
          </a:graphicData>
        </a:graphic>
      </p:graphicFrame>
      <p:graphicFrame>
        <p:nvGraphicFramePr>
          <p:cNvPr id="10" name="Object 9"/>
          <p:cNvGraphicFramePr>
            <a:graphicFrameLocks noChangeAspect="1"/>
          </p:cNvGraphicFramePr>
          <p:nvPr/>
        </p:nvGraphicFramePr>
        <p:xfrm>
          <a:off x="7239727" y="4614519"/>
          <a:ext cx="2235200" cy="554037"/>
        </p:xfrm>
        <a:graphic>
          <a:graphicData uri="http://schemas.openxmlformats.org/presentationml/2006/ole">
            <mc:AlternateContent xmlns:mc="http://schemas.openxmlformats.org/markup-compatibility/2006">
              <mc:Choice xmlns:v="urn:schemas-microsoft-com:vml" Requires="v">
                <p:oleObj name="Equation" r:id="rId8" imgW="1117440" imgH="253800" progId="Equation.3">
                  <p:embed/>
                </p:oleObj>
              </mc:Choice>
              <mc:Fallback>
                <p:oleObj name="Equation" r:id="rId8" imgW="1117440" imgH="253800" progId="Equation.3">
                  <p:embed/>
                  <p:pic>
                    <p:nvPicPr>
                      <p:cNvPr id="10" name="Object 9"/>
                      <p:cNvPicPr>
                        <a:picLocks noChangeAspect="1" noChangeArrowheads="1"/>
                      </p:cNvPicPr>
                      <p:nvPr/>
                    </p:nvPicPr>
                    <p:blipFill>
                      <a:blip r:embed="rId9"/>
                      <a:srcRect/>
                      <a:stretch>
                        <a:fillRect/>
                      </a:stretch>
                    </p:blipFill>
                    <p:spPr bwMode="auto">
                      <a:xfrm>
                        <a:off x="7239727" y="4614519"/>
                        <a:ext cx="2235200" cy="554037"/>
                      </a:xfrm>
                      <a:prstGeom prst="rect">
                        <a:avLst/>
                      </a:prstGeom>
                      <a:solidFill>
                        <a:srgbClr val="C4E6C9"/>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147017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p:nvPr/>
        </p:nvSpPr>
        <p:spPr>
          <a:xfrm>
            <a:off x="950298" y="2290247"/>
            <a:ext cx="5889116"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4800" b="1" kern="0" dirty="0">
                <a:solidFill>
                  <a:srgbClr val="FFFFFF"/>
                </a:solidFill>
                <a:latin typeface="Roboto"/>
                <a:ea typeface="Roboto"/>
                <a:cs typeface="Roboto" panose="02000000000000000000" pitchFamily="2" charset="0"/>
                <a:sym typeface="Roboto"/>
              </a:rPr>
              <a:t>R-Squared</a:t>
            </a:r>
            <a:endParaRPr sz="1867" kern="0" dirty="0">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2042740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R-Squared</a:t>
            </a:r>
          </a:p>
        </p:txBody>
      </p:sp>
      <p:sp>
        <p:nvSpPr>
          <p:cNvPr id="3" name="Content Placeholder 2"/>
          <p:cNvSpPr>
            <a:spLocks noGrp="1"/>
          </p:cNvSpPr>
          <p:nvPr>
            <p:ph idx="4294967295"/>
          </p:nvPr>
        </p:nvSpPr>
        <p:spPr>
          <a:xfrm>
            <a:off x="242046" y="1825625"/>
            <a:ext cx="10515600" cy="4351338"/>
          </a:xfrm>
        </p:spPr>
        <p:txBody>
          <a:bodyPr>
            <a:normAutofit/>
          </a:bodyPr>
          <a:lstStyle/>
          <a:p>
            <a:pPr lvl="0" defTabSz="514400">
              <a:lnSpc>
                <a:spcPct val="100000"/>
              </a:lnSpc>
              <a:spcBef>
                <a:spcPct val="20000"/>
              </a:spcBef>
              <a:buClr>
                <a:srgbClr val="4E67C8"/>
              </a:buClr>
            </a:pPr>
            <a:r>
              <a:rPr lang="en-US" sz="1800" b="1" dirty="0">
                <a:latin typeface="Roboto" panose="02000000000000000000" pitchFamily="2" charset="0"/>
                <a:ea typeface="Roboto" panose="02000000000000000000" pitchFamily="2" charset="0"/>
                <a:cs typeface="Roboto" panose="02000000000000000000" pitchFamily="2" charset="0"/>
              </a:rPr>
              <a:t>A good fit will have:</a:t>
            </a:r>
            <a:endParaRPr lang="en-US" sz="1800" dirty="0">
              <a:latin typeface="Roboto" panose="02000000000000000000" pitchFamily="2" charset="0"/>
              <a:ea typeface="Roboto" panose="02000000000000000000" pitchFamily="2" charset="0"/>
              <a:cs typeface="Roboto" panose="02000000000000000000" pitchFamily="2" charset="0"/>
            </a:endParaRP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SSE (Minimum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SSR (Minimum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And we know SST= SSE + SSR </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SSE/SST(Minimum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SSR/SST(Minimum or Maximum?)</a:t>
            </a:r>
          </a:p>
        </p:txBody>
      </p:sp>
    </p:spTree>
    <p:extLst>
      <p:ext uri="{BB962C8B-B14F-4D97-AF65-F5344CB8AC3E}">
        <p14:creationId xmlns:p14="http://schemas.microsoft.com/office/powerpoint/2010/main" val="99599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R-Squared</a:t>
            </a:r>
          </a:p>
        </p:txBody>
      </p:sp>
      <p:sp>
        <p:nvSpPr>
          <p:cNvPr id="3" name="Content Placeholder 2"/>
          <p:cNvSpPr>
            <a:spLocks noGrp="1"/>
          </p:cNvSpPr>
          <p:nvPr>
            <p:ph idx="4294967295"/>
          </p:nvPr>
        </p:nvSpPr>
        <p:spPr>
          <a:xfrm>
            <a:off x="242046" y="1140338"/>
            <a:ext cx="11722942" cy="4351338"/>
          </a:xfrm>
        </p:spPr>
        <p:txBody>
          <a:bodyPr>
            <a:normAutofit/>
          </a:bodyPr>
          <a:lstStyle/>
          <a:p>
            <a:pPr lvl="0" defTabSz="514400">
              <a:lnSpc>
                <a:spcPct val="100000"/>
              </a:lnSpc>
              <a:spcBef>
                <a:spcPct val="20000"/>
              </a:spcBef>
              <a:buClr>
                <a:srgbClr val="4E67C8"/>
              </a:buClr>
            </a:pPr>
            <a:r>
              <a:rPr lang="en-US" sz="1800" b="1" dirty="0">
                <a:latin typeface="Roboto" panose="02000000000000000000" pitchFamily="2" charset="0"/>
                <a:ea typeface="Roboto" panose="02000000000000000000" pitchFamily="2" charset="0"/>
                <a:cs typeface="Roboto" panose="02000000000000000000" pitchFamily="2" charset="0"/>
              </a:rPr>
              <a:t>A good fit will have:</a:t>
            </a:r>
            <a:endParaRPr lang="en-US" sz="1800" dirty="0">
              <a:latin typeface="Roboto" panose="02000000000000000000" pitchFamily="2" charset="0"/>
              <a:ea typeface="Roboto" panose="02000000000000000000" pitchFamily="2" charset="0"/>
              <a:cs typeface="Roboto" panose="02000000000000000000" pitchFamily="2" charset="0"/>
            </a:endParaRP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SSE (Minimum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SSR (Minimum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And we know SST= SSE + SSR </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SSE/SST(Minimum or Maximum?)</a:t>
            </a:r>
          </a:p>
          <a:p>
            <a:pPr marL="285750" lvl="1" indent="-285750" defTabSz="514400">
              <a:lnSpc>
                <a:spcPct val="100000"/>
              </a:lnSpc>
              <a:spcBef>
                <a:spcPct val="20000"/>
              </a:spcBef>
              <a:buClr>
                <a:schemeClr val="tx1"/>
              </a:buClr>
              <a:buFont typeface="Arial" panose="020B0604020202020204" pitchFamily="34" charset="0"/>
              <a:buChar char="•"/>
            </a:pPr>
            <a:r>
              <a:rPr lang="en-US" sz="1800" dirty="0">
                <a:latin typeface="Roboto" panose="02000000000000000000" pitchFamily="2" charset="0"/>
                <a:ea typeface="Roboto" panose="02000000000000000000" pitchFamily="2" charset="0"/>
                <a:cs typeface="Roboto" panose="02000000000000000000" pitchFamily="2" charset="0"/>
              </a:rPr>
              <a:t>SSR/SST(Minimum or Maximum?)</a:t>
            </a:r>
          </a:p>
          <a:p>
            <a:pPr marL="360080" lvl="1" indent="-128600" defTabSz="514400">
              <a:lnSpc>
                <a:spcPct val="100000"/>
              </a:lnSpc>
              <a:spcBef>
                <a:spcPct val="20000"/>
              </a:spcBef>
              <a:buClr>
                <a:srgbClr val="5ECCF3"/>
              </a:buClr>
            </a:pPr>
            <a:endParaRPr lang="en-US" sz="1800" dirty="0">
              <a:latin typeface="Roboto" panose="02000000000000000000" pitchFamily="2" charset="0"/>
              <a:ea typeface="Roboto" panose="02000000000000000000" pitchFamily="2" charset="0"/>
              <a:cs typeface="Roboto" panose="02000000000000000000" pitchFamily="2" charset="0"/>
            </a:endParaRPr>
          </a:p>
          <a:p>
            <a:pPr marL="0" lvl="0" indent="0" defTabSz="852488">
              <a:lnSpc>
                <a:spcPct val="100000"/>
              </a:lnSpc>
              <a:spcBef>
                <a:spcPct val="20000"/>
              </a:spcBef>
              <a:buClr>
                <a:srgbClr val="4E67C8"/>
              </a:buClr>
              <a:buNone/>
            </a:pPr>
            <a:r>
              <a:rPr lang="en-US" sz="1800" dirty="0">
                <a:latin typeface="Roboto" panose="02000000000000000000" pitchFamily="2" charset="0"/>
                <a:ea typeface="Roboto" panose="02000000000000000000" pitchFamily="2" charset="0"/>
                <a:cs typeface="Roboto" panose="02000000000000000000" pitchFamily="2" charset="0"/>
              </a:rPr>
              <a:t>The Coefficient of Determination is the portion of the total variation in the dependent variable that is explained by variation in the independent variable.</a:t>
            </a:r>
          </a:p>
          <a:p>
            <a:pPr marL="0" lvl="0" indent="0" defTabSz="852488">
              <a:lnSpc>
                <a:spcPct val="100000"/>
              </a:lnSpc>
              <a:spcBef>
                <a:spcPct val="20000"/>
              </a:spcBef>
              <a:buClr>
                <a:srgbClr val="4E67C8"/>
              </a:buClr>
              <a:buNone/>
            </a:pPr>
            <a:endParaRPr lang="en-US" sz="1800" dirty="0">
              <a:latin typeface="Roboto" panose="02000000000000000000" pitchFamily="2" charset="0"/>
              <a:ea typeface="Roboto" panose="02000000000000000000" pitchFamily="2" charset="0"/>
              <a:cs typeface="Roboto" panose="02000000000000000000" pitchFamily="2" charset="0"/>
            </a:endParaRPr>
          </a:p>
          <a:p>
            <a:pPr marL="0" lvl="0" indent="0" defTabSz="852488">
              <a:lnSpc>
                <a:spcPct val="100000"/>
              </a:lnSpc>
              <a:spcBef>
                <a:spcPct val="20000"/>
              </a:spcBef>
              <a:buClr>
                <a:srgbClr val="4E67C8"/>
              </a:buClr>
              <a:buNone/>
            </a:pPr>
            <a:r>
              <a:rPr lang="en-US" sz="1800" dirty="0">
                <a:latin typeface="Roboto" panose="02000000000000000000" pitchFamily="2" charset="0"/>
                <a:ea typeface="Roboto" panose="02000000000000000000" pitchFamily="2" charset="0"/>
                <a:cs typeface="Roboto" panose="02000000000000000000" pitchFamily="2" charset="0"/>
              </a:rPr>
              <a:t>The coefficient of determination is also called R-squared and is denoted as R</a:t>
            </a:r>
            <a:r>
              <a:rPr lang="en-US" sz="1800" baseline="30000" dirty="0">
                <a:latin typeface="Roboto" panose="02000000000000000000" pitchFamily="2" charset="0"/>
                <a:ea typeface="Roboto" panose="02000000000000000000" pitchFamily="2" charset="0"/>
                <a:cs typeface="Roboto" panose="02000000000000000000" pitchFamily="2" charset="0"/>
              </a:rPr>
              <a:t>2</a:t>
            </a:r>
          </a:p>
          <a:p>
            <a:pPr marL="0" lvl="0" indent="0" defTabSz="852488">
              <a:lnSpc>
                <a:spcPct val="100000"/>
              </a:lnSpc>
              <a:spcBef>
                <a:spcPct val="20000"/>
              </a:spcBef>
              <a:buClr>
                <a:srgbClr val="4E67C8"/>
              </a:buClr>
              <a:buNone/>
            </a:pPr>
            <a:r>
              <a:rPr lang="en-IN" sz="1800" dirty="0">
                <a:latin typeface="Roboto" panose="02000000000000000000" pitchFamily="2" charset="0"/>
                <a:ea typeface="Roboto" panose="02000000000000000000" pitchFamily="2" charset="0"/>
                <a:cs typeface="Roboto" panose="02000000000000000000" pitchFamily="2" charset="0"/>
              </a:rPr>
              <a:t>where,</a:t>
            </a:r>
            <a:endParaRPr lang="en-US" sz="1800" dirty="0">
              <a:latin typeface="Roboto" panose="02000000000000000000" pitchFamily="2" charset="0"/>
              <a:ea typeface="Roboto" panose="02000000000000000000" pitchFamily="2" charset="0"/>
              <a:cs typeface="Roboto" panose="02000000000000000000" pitchFamily="2" charset="0"/>
            </a:endParaRPr>
          </a:p>
          <a:p>
            <a:pPr marL="64300" indent="0" defTabSz="514400">
              <a:lnSpc>
                <a:spcPct val="100000"/>
              </a:lnSpc>
              <a:spcBef>
                <a:spcPct val="20000"/>
              </a:spcBef>
              <a:buClr>
                <a:srgbClr val="4E67C8"/>
              </a:buClr>
              <a:buNone/>
            </a:pPr>
            <a:endParaRPr lang="en-US" sz="1800" dirty="0">
              <a:latin typeface="Roboto" panose="02000000000000000000" pitchFamily="2" charset="0"/>
              <a:ea typeface="Roboto" panose="02000000000000000000" pitchFamily="2" charset="0"/>
              <a:cs typeface="Roboto" panose="02000000000000000000" pitchFamily="2" charset="0"/>
            </a:endParaRPr>
          </a:p>
          <a:p>
            <a:pPr marL="192900" lvl="0" indent="-128600" defTabSz="514400">
              <a:lnSpc>
                <a:spcPct val="100000"/>
              </a:lnSpc>
              <a:spcBef>
                <a:spcPct val="20000"/>
              </a:spcBef>
              <a:buClr>
                <a:srgbClr val="4E67C8"/>
              </a:buClr>
            </a:pPr>
            <a:endParaRPr lang="en-US" sz="1800" dirty="0">
              <a:latin typeface="Roboto" panose="02000000000000000000" pitchFamily="2" charset="0"/>
              <a:ea typeface="Roboto" panose="02000000000000000000" pitchFamily="2" charset="0"/>
              <a:cs typeface="Roboto" panose="02000000000000000000" pitchFamily="2" charset="0"/>
            </a:endParaRPr>
          </a:p>
          <a:p>
            <a:endParaRPr lang="en-US" sz="1800"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914244326"/>
              </p:ext>
            </p:extLst>
          </p:nvPr>
        </p:nvGraphicFramePr>
        <p:xfrm>
          <a:off x="2515346" y="4857689"/>
          <a:ext cx="1898650" cy="806450"/>
        </p:xfrm>
        <a:graphic>
          <a:graphicData uri="http://schemas.openxmlformats.org/presentationml/2006/ole">
            <mc:AlternateContent xmlns:mc="http://schemas.openxmlformats.org/markup-compatibility/2006">
              <mc:Choice xmlns:v="urn:schemas-microsoft-com:vml" Requires="v">
                <p:oleObj name="Equation" r:id="rId2" imgW="660240" imgH="393480" progId="Equation.3">
                  <p:embed/>
                </p:oleObj>
              </mc:Choice>
              <mc:Fallback>
                <p:oleObj name="Equation" r:id="rId2" imgW="660240" imgH="393480" progId="Equation.3">
                  <p:embed/>
                  <p:pic>
                    <p:nvPicPr>
                      <p:cNvPr id="4" name="Object 3"/>
                      <p:cNvPicPr>
                        <a:picLocks noChangeAspect="1" noChangeArrowheads="1"/>
                      </p:cNvPicPr>
                      <p:nvPr/>
                    </p:nvPicPr>
                    <p:blipFill>
                      <a:blip r:embed="rId3"/>
                      <a:srcRect/>
                      <a:stretch>
                        <a:fillRect/>
                      </a:stretch>
                    </p:blipFill>
                    <p:spPr bwMode="auto">
                      <a:xfrm>
                        <a:off x="2515346" y="4857689"/>
                        <a:ext cx="1898650" cy="806450"/>
                      </a:xfrm>
                      <a:prstGeom prst="rect">
                        <a:avLst/>
                      </a:prstGeom>
                      <a:noFill/>
                      <a:ln w="9525">
                        <a:solidFill>
                          <a:schemeClr val="tx1"/>
                        </a:solidFill>
                        <a:miter lim="800000"/>
                        <a:headEnd/>
                        <a:tailEnd/>
                      </a:ln>
                      <a:effectLst/>
                    </p:spPr>
                  </p:pic>
                </p:oleObj>
              </mc:Fallback>
            </mc:AlternateContent>
          </a:graphicData>
        </a:graphic>
      </p:graphicFrame>
      <mc:AlternateContent xmlns:mc="http://schemas.openxmlformats.org/markup-compatibility/2006">
        <mc:Choice xmlns:a14="http://schemas.microsoft.com/office/drawing/2010/main" Requires="a14">
          <p:sp>
            <p:nvSpPr>
              <p:cNvPr id="5" name="Object 4"/>
              <p:cNvSpPr txBox="1"/>
              <p:nvPr/>
            </p:nvSpPr>
            <p:spPr bwMode="auto">
              <a:xfrm>
                <a:off x="6023721" y="4979277"/>
                <a:ext cx="1981200" cy="425450"/>
              </a:xfrm>
              <a:prstGeom prst="rect">
                <a:avLst/>
              </a:prstGeom>
              <a:noFill/>
              <a:ln w="9525">
                <a:solidFill>
                  <a:schemeClr val="tx1"/>
                </a:solidFill>
                <a:miter lim="800000"/>
                <a:headEnd/>
                <a:tailEnd/>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0">
                          <a:solidFill>
                            <a:srgbClr val="000000"/>
                          </a:solidFill>
                          <a:latin typeface="Cambria Math" panose="02040503050406030204" pitchFamily="18" charset="0"/>
                        </a:rPr>
                        <m:t>0</m:t>
                      </m:r>
                      <m:r>
                        <a:rPr lang="en-US" sz="2800" i="1">
                          <a:solidFill>
                            <a:srgbClr val="000000"/>
                          </a:solidFill>
                          <a:latin typeface="Cambria Math" panose="02040503050406030204" pitchFamily="18" charset="0"/>
                        </a:rPr>
                        <m:t>≤</m:t>
                      </m:r>
                      <m:sSup>
                        <m:sSupPr>
                          <m:ctrlPr>
                            <a:rPr lang="en-US" sz="2800" i="1">
                              <a:solidFill>
                                <a:srgbClr val="000000"/>
                              </a:solidFill>
                              <a:latin typeface="Cambria Math" panose="02040503050406030204" pitchFamily="18" charset="0"/>
                            </a:rPr>
                          </m:ctrlPr>
                        </m:sSupPr>
                        <m:e>
                          <m:r>
                            <m:rPr>
                              <m:sty m:val="p"/>
                            </m:rPr>
                            <a:rPr lang="en-US" sz="2800" i="0">
                              <a:solidFill>
                                <a:srgbClr val="000000"/>
                              </a:solidFill>
                              <a:latin typeface="Cambria Math" panose="02040503050406030204" pitchFamily="18" charset="0"/>
                            </a:rPr>
                            <m:t>R</m:t>
                          </m:r>
                        </m:e>
                        <m:sup>
                          <m:r>
                            <a:rPr lang="en-US" sz="2800" i="0">
                              <a:solidFill>
                                <a:srgbClr val="000000"/>
                              </a:solidFill>
                              <a:latin typeface="Cambria Math" panose="02040503050406030204" pitchFamily="18" charset="0"/>
                            </a:rPr>
                            <m:t>2</m:t>
                          </m:r>
                        </m:sup>
                      </m:sSup>
                      <m:r>
                        <a:rPr lang="en-US" sz="2800" i="1">
                          <a:solidFill>
                            <a:srgbClr val="000000"/>
                          </a:solidFill>
                          <a:latin typeface="Cambria Math" panose="02040503050406030204" pitchFamily="18" charset="0"/>
                        </a:rPr>
                        <m:t>≤</m:t>
                      </m:r>
                      <m:r>
                        <a:rPr lang="en-US" sz="2800" i="0">
                          <a:solidFill>
                            <a:srgbClr val="000000"/>
                          </a:solidFill>
                          <a:latin typeface="Cambria Math" panose="02040503050406030204" pitchFamily="18" charset="0"/>
                        </a:rPr>
                        <m:t>1</m:t>
                      </m:r>
                    </m:oMath>
                  </m:oMathPara>
                </a14:m>
                <a:endParaRPr lang="en-US" sz="2800" dirty="0">
                  <a:latin typeface="Roboto" panose="02000000000000000000" pitchFamily="2" charset="0"/>
                  <a:ea typeface="Roboto" panose="02000000000000000000" pitchFamily="2" charset="0"/>
                  <a:cs typeface="Roboto" panose="02000000000000000000" pitchFamily="2" charset="0"/>
                </a:endParaRPr>
              </a:p>
            </p:txBody>
          </p:sp>
        </mc:Choice>
        <mc:Fallback>
          <p:sp>
            <p:nvSpPr>
              <p:cNvPr id="5" name="Object 4"/>
              <p:cNvSpPr txBox="1">
                <a:spLocks noRot="1" noChangeAspect="1" noMove="1" noResize="1" noEditPoints="1" noAdjustHandles="1" noChangeArrowheads="1" noChangeShapeType="1" noTextEdit="1"/>
              </p:cNvSpPr>
              <p:nvPr/>
            </p:nvSpPr>
            <p:spPr bwMode="auto">
              <a:xfrm>
                <a:off x="6023721" y="4979277"/>
                <a:ext cx="1981200" cy="425450"/>
              </a:xfrm>
              <a:prstGeom prst="rect">
                <a:avLst/>
              </a:prstGeom>
              <a:blipFill>
                <a:blip r:embed="rId4"/>
                <a:stretch>
                  <a:fillRect/>
                </a:stretch>
              </a:blipFill>
              <a:ln w="9525">
                <a:solidFill>
                  <a:schemeClr val="tx1"/>
                </a:solidFill>
                <a:miter lim="800000"/>
                <a:headEnd/>
                <a:tailEnd/>
              </a:ln>
              <a:effectLst/>
            </p:spPr>
            <p:txBody>
              <a:bodyPr/>
              <a:lstStyle/>
              <a:p>
                <a:r>
                  <a:rPr lang="en-IN">
                    <a:noFill/>
                  </a:rPr>
                  <a:t> </a:t>
                </a:r>
              </a:p>
            </p:txBody>
          </p:sp>
        </mc:Fallback>
      </mc:AlternateContent>
    </p:spTree>
    <p:extLst>
      <p:ext uri="{BB962C8B-B14F-4D97-AF65-F5344CB8AC3E}">
        <p14:creationId xmlns:p14="http://schemas.microsoft.com/office/powerpoint/2010/main" val="4212146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R-Squared</a:t>
            </a:r>
          </a:p>
        </p:txBody>
      </p:sp>
      <p:sp>
        <p:nvSpPr>
          <p:cNvPr id="4" name="Content Placeholder 2">
            <a:extLst>
              <a:ext uri="{FF2B5EF4-FFF2-40B4-BE49-F238E27FC236}">
                <a16:creationId xmlns:a16="http://schemas.microsoft.com/office/drawing/2014/main" id="{0D7D5BF7-FE7C-0F4F-AD9E-3952E849DC19}"/>
              </a:ext>
            </a:extLst>
          </p:cNvPr>
          <p:cNvSpPr txBox="1">
            <a:spLocks/>
          </p:cNvSpPr>
          <p:nvPr/>
        </p:nvSpPr>
        <p:spPr>
          <a:xfrm>
            <a:off x="242046" y="1825625"/>
            <a:ext cx="10515600" cy="4351338"/>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2000" dirty="0">
                <a:latin typeface="+mj-lt"/>
                <a:ea typeface="Roboto" panose="02000000000000000000" pitchFamily="2" charset="0"/>
                <a:cs typeface="Roboto" panose="02000000000000000000" pitchFamily="2" charset="0"/>
              </a:rPr>
              <a:t>Here are some basic characteristics of the measure:</a:t>
            </a:r>
          </a:p>
          <a:p>
            <a:pPr marL="650875" indent="-285750">
              <a:buFont typeface="Arial" panose="020B0604020202020204" pitchFamily="34" charset="0"/>
              <a:buChar char="•"/>
            </a:pPr>
            <a:r>
              <a:rPr lang="en-US" sz="2000" dirty="0">
                <a:latin typeface="+mj-lt"/>
                <a:ea typeface="Roboto" panose="02000000000000000000" pitchFamily="2" charset="0"/>
                <a:cs typeface="Roboto" panose="02000000000000000000" pitchFamily="2" charset="0"/>
              </a:rPr>
              <a:t>Since </a:t>
            </a:r>
            <a:r>
              <a:rPr lang="en-US" sz="2000" i="1" dirty="0">
                <a:latin typeface="+mj-lt"/>
                <a:ea typeface="Roboto" panose="02000000000000000000" pitchFamily="2" charset="0"/>
                <a:cs typeface="Roboto" panose="02000000000000000000" pitchFamily="2" charset="0"/>
              </a:rPr>
              <a:t>R-squared</a:t>
            </a:r>
            <a:r>
              <a:rPr lang="en-US" sz="2000" dirty="0">
                <a:latin typeface="+mj-lt"/>
                <a:ea typeface="Roboto" panose="02000000000000000000" pitchFamily="2" charset="0"/>
                <a:cs typeface="Roboto" panose="02000000000000000000" pitchFamily="2" charset="0"/>
              </a:rPr>
              <a:t> is a proportion, it is always a number between 0 and 1.</a:t>
            </a:r>
          </a:p>
          <a:p>
            <a:pPr marL="650875" indent="-285750">
              <a:buFont typeface="Arial" panose="020B0604020202020204" pitchFamily="34" charset="0"/>
              <a:buChar char="•"/>
            </a:pPr>
            <a:r>
              <a:rPr lang="en-US" sz="2000" dirty="0">
                <a:latin typeface="+mj-lt"/>
                <a:ea typeface="Roboto" panose="02000000000000000000" pitchFamily="2" charset="0"/>
                <a:cs typeface="Roboto" panose="02000000000000000000" pitchFamily="2" charset="0"/>
              </a:rPr>
              <a:t>If </a:t>
            </a:r>
            <a:r>
              <a:rPr lang="en-US" sz="2000" i="1" dirty="0">
                <a:latin typeface="+mj-lt"/>
                <a:ea typeface="Roboto" panose="02000000000000000000" pitchFamily="2" charset="0"/>
                <a:cs typeface="Roboto" panose="02000000000000000000" pitchFamily="2" charset="0"/>
              </a:rPr>
              <a:t>R-squared</a:t>
            </a:r>
            <a:r>
              <a:rPr lang="en-US" sz="2000" dirty="0">
                <a:latin typeface="+mj-lt"/>
                <a:ea typeface="Roboto" panose="02000000000000000000" pitchFamily="2" charset="0"/>
                <a:cs typeface="Roboto" panose="02000000000000000000" pitchFamily="2" charset="0"/>
              </a:rPr>
              <a:t> = 1, all the data points fall perfectly on the regression line.</a:t>
            </a:r>
            <a:r>
              <a:rPr lang="en-US" sz="2000" b="1" dirty="0">
                <a:latin typeface="+mj-lt"/>
                <a:ea typeface="Roboto" panose="02000000000000000000" pitchFamily="2" charset="0"/>
                <a:cs typeface="Roboto" panose="02000000000000000000" pitchFamily="2" charset="0"/>
              </a:rPr>
              <a:t> </a:t>
            </a:r>
            <a:r>
              <a:rPr lang="en-US" sz="2000" dirty="0">
                <a:latin typeface="+mj-lt"/>
                <a:ea typeface="Roboto" panose="02000000000000000000" pitchFamily="2" charset="0"/>
                <a:cs typeface="Roboto" panose="02000000000000000000" pitchFamily="2" charset="0"/>
              </a:rPr>
              <a:t>The predictor </a:t>
            </a:r>
            <a:r>
              <a:rPr lang="en-US" sz="2000" i="1" dirty="0">
                <a:latin typeface="+mj-lt"/>
                <a:ea typeface="Roboto" panose="02000000000000000000" pitchFamily="2" charset="0"/>
                <a:cs typeface="Roboto" panose="02000000000000000000" pitchFamily="2" charset="0"/>
              </a:rPr>
              <a:t>x</a:t>
            </a:r>
            <a:r>
              <a:rPr lang="en-US" sz="2000" dirty="0">
                <a:latin typeface="+mj-lt"/>
                <a:ea typeface="Roboto" panose="02000000000000000000" pitchFamily="2" charset="0"/>
                <a:cs typeface="Roboto" panose="02000000000000000000" pitchFamily="2" charset="0"/>
              </a:rPr>
              <a:t> accounts for </a:t>
            </a:r>
            <a:r>
              <a:rPr lang="en-US" sz="2000" i="1" dirty="0">
                <a:latin typeface="+mj-lt"/>
                <a:ea typeface="Roboto" panose="02000000000000000000" pitchFamily="2" charset="0"/>
                <a:cs typeface="Roboto" panose="02000000000000000000" pitchFamily="2" charset="0"/>
              </a:rPr>
              <a:t>all</a:t>
            </a:r>
            <a:r>
              <a:rPr lang="en-US" sz="2000" dirty="0">
                <a:latin typeface="+mj-lt"/>
                <a:ea typeface="Roboto" panose="02000000000000000000" pitchFamily="2" charset="0"/>
                <a:cs typeface="Roboto" panose="02000000000000000000" pitchFamily="2" charset="0"/>
              </a:rPr>
              <a:t> the variation in </a:t>
            </a:r>
            <a:r>
              <a:rPr lang="en-US" sz="2000" i="1" dirty="0">
                <a:latin typeface="+mj-lt"/>
                <a:ea typeface="Roboto" panose="02000000000000000000" pitchFamily="2" charset="0"/>
                <a:cs typeface="Roboto" panose="02000000000000000000" pitchFamily="2" charset="0"/>
              </a:rPr>
              <a:t>y</a:t>
            </a:r>
            <a:r>
              <a:rPr lang="en-US" sz="2000" dirty="0">
                <a:latin typeface="+mj-lt"/>
                <a:ea typeface="Roboto" panose="02000000000000000000" pitchFamily="2" charset="0"/>
                <a:cs typeface="Roboto" panose="02000000000000000000" pitchFamily="2" charset="0"/>
              </a:rPr>
              <a:t>!</a:t>
            </a:r>
          </a:p>
          <a:p>
            <a:pPr marL="650875" indent="-285750">
              <a:buFont typeface="Arial" panose="020B0604020202020204" pitchFamily="34" charset="0"/>
              <a:buChar char="•"/>
            </a:pPr>
            <a:r>
              <a:rPr lang="en-US" sz="2000" dirty="0">
                <a:latin typeface="+mj-lt"/>
                <a:ea typeface="Roboto" panose="02000000000000000000" pitchFamily="2" charset="0"/>
                <a:cs typeface="Roboto" panose="02000000000000000000" pitchFamily="2" charset="0"/>
              </a:rPr>
              <a:t>If </a:t>
            </a:r>
            <a:r>
              <a:rPr lang="en-US" sz="2000" i="1" dirty="0">
                <a:latin typeface="+mj-lt"/>
                <a:ea typeface="Roboto" panose="02000000000000000000" pitchFamily="2" charset="0"/>
                <a:cs typeface="Roboto" panose="02000000000000000000" pitchFamily="2" charset="0"/>
              </a:rPr>
              <a:t>R-squared</a:t>
            </a:r>
            <a:r>
              <a:rPr lang="en-US" sz="2000" dirty="0">
                <a:latin typeface="+mj-lt"/>
                <a:ea typeface="Roboto" panose="02000000000000000000" pitchFamily="2" charset="0"/>
                <a:cs typeface="Roboto" panose="02000000000000000000" pitchFamily="2" charset="0"/>
              </a:rPr>
              <a:t> = 0, the estimated regression line is perfectly horizontal. The predictor </a:t>
            </a:r>
            <a:r>
              <a:rPr lang="en-US" sz="2000" i="1" dirty="0">
                <a:latin typeface="+mj-lt"/>
                <a:ea typeface="Roboto" panose="02000000000000000000" pitchFamily="2" charset="0"/>
                <a:cs typeface="Roboto" panose="02000000000000000000" pitchFamily="2" charset="0"/>
              </a:rPr>
              <a:t>x</a:t>
            </a:r>
            <a:r>
              <a:rPr lang="en-US" sz="2000" dirty="0">
                <a:latin typeface="+mj-lt"/>
                <a:ea typeface="Roboto" panose="02000000000000000000" pitchFamily="2" charset="0"/>
                <a:cs typeface="Roboto" panose="02000000000000000000" pitchFamily="2" charset="0"/>
              </a:rPr>
              <a:t> accounts for </a:t>
            </a:r>
            <a:r>
              <a:rPr lang="en-US" sz="2000" i="1" dirty="0">
                <a:latin typeface="+mj-lt"/>
                <a:ea typeface="Roboto" panose="02000000000000000000" pitchFamily="2" charset="0"/>
                <a:cs typeface="Roboto" panose="02000000000000000000" pitchFamily="2" charset="0"/>
              </a:rPr>
              <a:t>none</a:t>
            </a:r>
            <a:r>
              <a:rPr lang="en-US" sz="2000" dirty="0">
                <a:latin typeface="+mj-lt"/>
                <a:ea typeface="Roboto" panose="02000000000000000000" pitchFamily="2" charset="0"/>
                <a:cs typeface="Roboto" panose="02000000000000000000" pitchFamily="2" charset="0"/>
              </a:rPr>
              <a:t> of the variation in </a:t>
            </a:r>
            <a:r>
              <a:rPr lang="en-US" sz="2000" i="1" dirty="0">
                <a:latin typeface="+mj-lt"/>
                <a:ea typeface="Roboto" panose="02000000000000000000" pitchFamily="2" charset="0"/>
                <a:cs typeface="Roboto" panose="02000000000000000000" pitchFamily="2" charset="0"/>
              </a:rPr>
              <a:t>y</a:t>
            </a:r>
            <a:r>
              <a:rPr lang="en-US" sz="2000" dirty="0">
                <a:latin typeface="+mj-lt"/>
                <a:ea typeface="Roboto" panose="02000000000000000000" pitchFamily="2" charset="0"/>
                <a:cs typeface="Roboto" panose="02000000000000000000" pitchFamily="2" charset="0"/>
              </a:rPr>
              <a:t>!</a:t>
            </a:r>
          </a:p>
          <a:p>
            <a:pPr marL="285750" indent="-285750">
              <a:buFont typeface="Arial" panose="020B0604020202020204" pitchFamily="34" charset="0"/>
              <a:buChar char="•"/>
            </a:pPr>
            <a:endParaRPr lang="en-US" sz="2000" dirty="0">
              <a:latin typeface="+mj-lt"/>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8929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76F2-E769-6BC1-0789-469EF1EA46F0}"/>
              </a:ext>
            </a:extLst>
          </p:cNvPr>
          <p:cNvSpPr>
            <a:spLocks noGrp="1"/>
          </p:cNvSpPr>
          <p:nvPr>
            <p:ph type="title"/>
          </p:nvPr>
        </p:nvSpPr>
        <p:spPr/>
        <p:txBody>
          <a:bodyPr/>
          <a:lstStyle/>
          <a:p>
            <a:r>
              <a:rPr lang="en-IN" dirty="0"/>
              <a:t>Session Outcomes</a:t>
            </a:r>
            <a:endParaRPr lang="en-US" dirty="0"/>
          </a:p>
        </p:txBody>
      </p:sp>
      <p:grpSp>
        <p:nvGrpSpPr>
          <p:cNvPr id="54" name="Group 53">
            <a:extLst>
              <a:ext uri="{FF2B5EF4-FFF2-40B4-BE49-F238E27FC236}">
                <a16:creationId xmlns:a16="http://schemas.microsoft.com/office/drawing/2014/main" id="{F008F6BF-DF46-1420-ADCF-E25950657DB0}"/>
              </a:ext>
            </a:extLst>
          </p:cNvPr>
          <p:cNvGrpSpPr/>
          <p:nvPr/>
        </p:nvGrpSpPr>
        <p:grpSpPr>
          <a:xfrm>
            <a:off x="347936" y="1536054"/>
            <a:ext cx="6373374" cy="1014153"/>
            <a:chOff x="498765" y="1529542"/>
            <a:chExt cx="6373374" cy="1014153"/>
          </a:xfrm>
        </p:grpSpPr>
        <p:sp>
          <p:nvSpPr>
            <p:cNvPr id="51" name="Rectangle: Rounded Corners 50">
              <a:extLst>
                <a:ext uri="{FF2B5EF4-FFF2-40B4-BE49-F238E27FC236}">
                  <a16:creationId xmlns:a16="http://schemas.microsoft.com/office/drawing/2014/main" id="{579C9505-F7C4-5F6E-5BE4-C8E73439D655}"/>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6" name="Group 45">
              <a:extLst>
                <a:ext uri="{FF2B5EF4-FFF2-40B4-BE49-F238E27FC236}">
                  <a16:creationId xmlns:a16="http://schemas.microsoft.com/office/drawing/2014/main" id="{CF7FFB11-3DD2-588F-5EE9-72A1BEAE1865}"/>
                </a:ext>
              </a:extLst>
            </p:cNvPr>
            <p:cNvGrpSpPr/>
            <p:nvPr/>
          </p:nvGrpSpPr>
          <p:grpSpPr>
            <a:xfrm>
              <a:off x="624849" y="1665661"/>
              <a:ext cx="6247290" cy="719331"/>
              <a:chOff x="624850" y="1665660"/>
              <a:chExt cx="6247290" cy="719330"/>
            </a:xfrm>
          </p:grpSpPr>
          <p:sp>
            <p:nvSpPr>
              <p:cNvPr id="24" name="Google Shape;65;p38">
                <a:extLst>
                  <a:ext uri="{FF2B5EF4-FFF2-40B4-BE49-F238E27FC236}">
                    <a16:creationId xmlns:a16="http://schemas.microsoft.com/office/drawing/2014/main" id="{3C276F7A-B3D7-27B8-61A3-30EBB0071BBD}"/>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05</a:t>
                </a:r>
                <a:endParaRPr sz="2000" b="1" dirty="0">
                  <a:solidFill>
                    <a:schemeClr val="tx1"/>
                  </a:solidFill>
                  <a:latin typeface="+mj-lt"/>
                  <a:ea typeface="Roboto Mono"/>
                  <a:cs typeface="Roboto Mono"/>
                  <a:sym typeface="Roboto Mono"/>
                </a:endParaRPr>
              </a:p>
            </p:txBody>
          </p:sp>
          <p:cxnSp>
            <p:nvCxnSpPr>
              <p:cNvPr id="25" name="Google Shape;66;p38">
                <a:extLst>
                  <a:ext uri="{FF2B5EF4-FFF2-40B4-BE49-F238E27FC236}">
                    <a16:creationId xmlns:a16="http://schemas.microsoft.com/office/drawing/2014/main" id="{DE655714-4E65-1251-D92F-BF1A762F1AB7}"/>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6" name="Google Shape;67;p38">
                <a:extLst>
                  <a:ext uri="{FF2B5EF4-FFF2-40B4-BE49-F238E27FC236}">
                    <a16:creationId xmlns:a16="http://schemas.microsoft.com/office/drawing/2014/main" id="{A7A0ADEB-BDAA-BC3C-8C59-BBC248A584DB}"/>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Goodness of fit</a:t>
                </a:r>
              </a:p>
            </p:txBody>
          </p:sp>
        </p:grpSp>
      </p:grpSp>
      <p:grpSp>
        <p:nvGrpSpPr>
          <p:cNvPr id="11" name="Group 10">
            <a:extLst>
              <a:ext uri="{FF2B5EF4-FFF2-40B4-BE49-F238E27FC236}">
                <a16:creationId xmlns:a16="http://schemas.microsoft.com/office/drawing/2014/main" id="{32B12740-4C75-2AF7-B438-6C4D2110946D}"/>
              </a:ext>
            </a:extLst>
          </p:cNvPr>
          <p:cNvGrpSpPr/>
          <p:nvPr/>
        </p:nvGrpSpPr>
        <p:grpSpPr>
          <a:xfrm>
            <a:off x="347936" y="3072200"/>
            <a:ext cx="6373374" cy="1014153"/>
            <a:chOff x="498765" y="1529542"/>
            <a:chExt cx="6373374" cy="1014153"/>
          </a:xfrm>
        </p:grpSpPr>
        <p:sp>
          <p:nvSpPr>
            <p:cNvPr id="12" name="Rectangle: Rounded Corners 11">
              <a:extLst>
                <a:ext uri="{FF2B5EF4-FFF2-40B4-BE49-F238E27FC236}">
                  <a16:creationId xmlns:a16="http://schemas.microsoft.com/office/drawing/2014/main" id="{1CBE4AE1-4199-F966-5880-870AB621B178}"/>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E583FB62-E80A-2F34-7A2D-BB8334BA7674}"/>
                </a:ext>
              </a:extLst>
            </p:cNvPr>
            <p:cNvGrpSpPr/>
            <p:nvPr/>
          </p:nvGrpSpPr>
          <p:grpSpPr>
            <a:xfrm>
              <a:off x="624849" y="1665661"/>
              <a:ext cx="6247290" cy="719331"/>
              <a:chOff x="624850" y="1665660"/>
              <a:chExt cx="6247290" cy="719330"/>
            </a:xfrm>
          </p:grpSpPr>
          <p:sp>
            <p:nvSpPr>
              <p:cNvPr id="14" name="Google Shape;65;p38">
                <a:extLst>
                  <a:ext uri="{FF2B5EF4-FFF2-40B4-BE49-F238E27FC236}">
                    <a16:creationId xmlns:a16="http://schemas.microsoft.com/office/drawing/2014/main" id="{1D9EBB1D-D2B0-B119-D4E6-DEA9071177BB}"/>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06</a:t>
                </a:r>
                <a:endParaRPr sz="2000" b="1" dirty="0">
                  <a:solidFill>
                    <a:schemeClr val="tx1"/>
                  </a:solidFill>
                  <a:latin typeface="+mj-lt"/>
                  <a:ea typeface="Roboto Mono"/>
                  <a:cs typeface="Roboto Mono"/>
                  <a:sym typeface="Roboto Mono"/>
                </a:endParaRPr>
              </a:p>
            </p:txBody>
          </p:sp>
          <p:cxnSp>
            <p:nvCxnSpPr>
              <p:cNvPr id="15" name="Google Shape;66;p38">
                <a:extLst>
                  <a:ext uri="{FF2B5EF4-FFF2-40B4-BE49-F238E27FC236}">
                    <a16:creationId xmlns:a16="http://schemas.microsoft.com/office/drawing/2014/main" id="{10B29CAE-85C1-87E4-3487-0A60C64CC053}"/>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16" name="Google Shape;67;p38">
                <a:extLst>
                  <a:ext uri="{FF2B5EF4-FFF2-40B4-BE49-F238E27FC236}">
                    <a16:creationId xmlns:a16="http://schemas.microsoft.com/office/drawing/2014/main" id="{556B4EB0-3CAA-92B7-FA80-78A0BCF795E6}"/>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Assumptions of SLR</a:t>
                </a:r>
              </a:p>
            </p:txBody>
          </p:sp>
        </p:grpSp>
      </p:grpSp>
      <p:grpSp>
        <p:nvGrpSpPr>
          <p:cNvPr id="17" name="Group 16">
            <a:extLst>
              <a:ext uri="{FF2B5EF4-FFF2-40B4-BE49-F238E27FC236}">
                <a16:creationId xmlns:a16="http://schemas.microsoft.com/office/drawing/2014/main" id="{B7F6F674-7C87-87FC-5050-90C11767B164}"/>
              </a:ext>
            </a:extLst>
          </p:cNvPr>
          <p:cNvGrpSpPr/>
          <p:nvPr/>
        </p:nvGrpSpPr>
        <p:grpSpPr>
          <a:xfrm>
            <a:off x="347936" y="4608345"/>
            <a:ext cx="6373374" cy="1014153"/>
            <a:chOff x="498765" y="1529542"/>
            <a:chExt cx="6373374" cy="1014153"/>
          </a:xfrm>
        </p:grpSpPr>
        <p:sp>
          <p:nvSpPr>
            <p:cNvPr id="18" name="Rectangle: Rounded Corners 17">
              <a:extLst>
                <a:ext uri="{FF2B5EF4-FFF2-40B4-BE49-F238E27FC236}">
                  <a16:creationId xmlns:a16="http://schemas.microsoft.com/office/drawing/2014/main" id="{4D4C7362-4483-E234-AC42-BE36EE5ED3F7}"/>
                </a:ext>
              </a:extLst>
            </p:cNvPr>
            <p:cNvSpPr/>
            <p:nvPr/>
          </p:nvSpPr>
          <p:spPr>
            <a:xfrm>
              <a:off x="498765" y="1529542"/>
              <a:ext cx="6109426" cy="101415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69AEB137-D91E-B5F8-EB2A-8B03904DA09C}"/>
                </a:ext>
              </a:extLst>
            </p:cNvPr>
            <p:cNvGrpSpPr/>
            <p:nvPr/>
          </p:nvGrpSpPr>
          <p:grpSpPr>
            <a:xfrm>
              <a:off x="624849" y="1665661"/>
              <a:ext cx="6247290" cy="719331"/>
              <a:chOff x="624850" y="1665660"/>
              <a:chExt cx="6247290" cy="719330"/>
            </a:xfrm>
          </p:grpSpPr>
          <p:sp>
            <p:nvSpPr>
              <p:cNvPr id="20" name="Google Shape;65;p38">
                <a:extLst>
                  <a:ext uri="{FF2B5EF4-FFF2-40B4-BE49-F238E27FC236}">
                    <a16:creationId xmlns:a16="http://schemas.microsoft.com/office/drawing/2014/main" id="{855D1C4B-426E-9C86-961E-54FD1072E94C}"/>
                  </a:ext>
                </a:extLst>
              </p:cNvPr>
              <p:cNvSpPr txBox="1"/>
              <p:nvPr/>
            </p:nvSpPr>
            <p:spPr>
              <a:xfrm>
                <a:off x="624850" y="1665660"/>
                <a:ext cx="720000" cy="71933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algn="ctr">
                  <a:buSzPts val="3200"/>
                </a:pPr>
                <a:r>
                  <a:rPr lang="en-US" sz="2000" b="1" dirty="0">
                    <a:solidFill>
                      <a:schemeClr val="tx1"/>
                    </a:solidFill>
                    <a:latin typeface="+mj-lt"/>
                    <a:ea typeface="Roboto Mono"/>
                    <a:cs typeface="Roboto Mono"/>
                    <a:sym typeface="Roboto Mono"/>
                  </a:rPr>
                  <a:t>07</a:t>
                </a:r>
                <a:endParaRPr sz="2000" b="1" dirty="0">
                  <a:solidFill>
                    <a:schemeClr val="tx1"/>
                  </a:solidFill>
                  <a:latin typeface="+mj-lt"/>
                  <a:ea typeface="Roboto Mono"/>
                  <a:cs typeface="Roboto Mono"/>
                  <a:sym typeface="Roboto Mono"/>
                </a:endParaRPr>
              </a:p>
            </p:txBody>
          </p:sp>
          <p:cxnSp>
            <p:nvCxnSpPr>
              <p:cNvPr id="21" name="Google Shape;66;p38">
                <a:extLst>
                  <a:ext uri="{FF2B5EF4-FFF2-40B4-BE49-F238E27FC236}">
                    <a16:creationId xmlns:a16="http://schemas.microsoft.com/office/drawing/2014/main" id="{0E577D2D-282B-8ACD-ACE5-21A168CF86A4}"/>
                  </a:ext>
                </a:extLst>
              </p:cNvPr>
              <p:cNvCxnSpPr>
                <a:cxnSpLocks/>
              </p:cNvCxnSpPr>
              <p:nvPr/>
            </p:nvCxnSpPr>
            <p:spPr>
              <a:xfrm>
                <a:off x="1622605" y="1829390"/>
                <a:ext cx="0" cy="39186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2" name="Google Shape;67;p38">
                <a:extLst>
                  <a:ext uri="{FF2B5EF4-FFF2-40B4-BE49-F238E27FC236}">
                    <a16:creationId xmlns:a16="http://schemas.microsoft.com/office/drawing/2014/main" id="{E6599A75-0864-6E2E-97EB-90C402CE9D46}"/>
                  </a:ext>
                </a:extLst>
              </p:cNvPr>
              <p:cNvSpPr txBox="1"/>
              <p:nvPr/>
            </p:nvSpPr>
            <p:spPr>
              <a:xfrm>
                <a:off x="1845285" y="1826681"/>
                <a:ext cx="5026855" cy="397287"/>
              </a:xfrm>
              <a:prstGeom prst="rect">
                <a:avLst/>
              </a:prstGeom>
              <a:noFill/>
              <a:ln>
                <a:noFill/>
              </a:ln>
            </p:spPr>
            <p:txBody>
              <a:bodyPr spcFirstLastPara="1" wrap="square" lIns="0" tIns="91425" rIns="0" bIns="91425" anchor="ctr" anchorCtr="0">
                <a:noAutofit/>
              </a:bodyPr>
              <a:lstStyle/>
              <a:p>
                <a:pPr defTabSz="914354">
                  <a:buClrTx/>
                  <a:buSzPts val="1400"/>
                </a:pPr>
                <a:r>
                  <a:rPr lang="en-US" sz="1800" dirty="0">
                    <a:solidFill>
                      <a:schemeClr val="tx1"/>
                    </a:solidFill>
                    <a:latin typeface="+mj-lt"/>
                    <a:ea typeface="Roboto"/>
                    <a:cs typeface="Roboto"/>
                    <a:sym typeface="Roboto"/>
                  </a:rPr>
                  <a:t>Model Diagnostics</a:t>
                </a:r>
              </a:p>
            </p:txBody>
          </p:sp>
        </p:grpSp>
      </p:grpSp>
      <p:pic>
        <p:nvPicPr>
          <p:cNvPr id="3" name="Picture 2" descr="A black and white logo&#10;&#10;Description automatically generated with low confidence">
            <a:extLst>
              <a:ext uri="{FF2B5EF4-FFF2-40B4-BE49-F238E27FC236}">
                <a16:creationId xmlns:a16="http://schemas.microsoft.com/office/drawing/2014/main" id="{9BBB0DFA-9891-4AE7-CC6A-76F2012BDB7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08773" y="1625156"/>
            <a:ext cx="3600000" cy="3600000"/>
          </a:xfrm>
          <a:prstGeom prst="rect">
            <a:avLst/>
          </a:prstGeom>
        </p:spPr>
      </p:pic>
    </p:spTree>
    <p:extLst>
      <p:ext uri="{BB962C8B-B14F-4D97-AF65-F5344CB8AC3E}">
        <p14:creationId xmlns:p14="http://schemas.microsoft.com/office/powerpoint/2010/main" val="36987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7012" y="2767013"/>
            <a:ext cx="10288587" cy="1325562"/>
          </a:xfrm>
        </p:spPr>
        <p:txBody>
          <a:bodyPr>
            <a:normAutofit/>
          </a:bodyPr>
          <a:lstStyle/>
          <a:p>
            <a:r>
              <a:rPr lang="en-US" sz="4800" b="1" dirty="0">
                <a:solidFill>
                  <a:schemeClr val="bg1"/>
                </a:solidFill>
                <a:latin typeface="Roboto" panose="02000000000000000000" pitchFamily="2" charset="0"/>
                <a:ea typeface="Roboto" panose="02000000000000000000" pitchFamily="2" charset="0"/>
                <a:cs typeface="Roboto" panose="02000000000000000000" pitchFamily="2" charset="0"/>
              </a:rPr>
              <a:t>Model Diagnostics</a:t>
            </a:r>
          </a:p>
        </p:txBody>
      </p:sp>
    </p:spTree>
    <p:extLst>
      <p:ext uri="{BB962C8B-B14F-4D97-AF65-F5344CB8AC3E}">
        <p14:creationId xmlns:p14="http://schemas.microsoft.com/office/powerpoint/2010/main" val="696673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4339619"/>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After fitting a regression model, it is essential to determine whether all the necessary model assumptions are valid before performing inference.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If there are any violations, subsequent inferential procedures may be invalid, resulting in faulty conclusions. Therefore, it is crucial to perform appropriate model diagnostics.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In constructing our regression model, we assumed that the response y to the explanatory variables was linear in the parameters and that the errors were independent and identically distributed (</a:t>
            </a:r>
            <a:r>
              <a:rPr lang="en-US" sz="1800" b="0" i="0" u="none" strike="noStrike" cap="none" dirty="0" err="1">
                <a:solidFill>
                  <a:schemeClr val="tx1"/>
                </a:solidFill>
                <a:latin typeface="Roboto"/>
                <a:ea typeface="Roboto"/>
                <a:cs typeface="Roboto"/>
                <a:sym typeface="Roboto"/>
              </a:rPr>
              <a:t>i.d.</a:t>
            </a:r>
            <a:r>
              <a:rPr lang="en-US" sz="1800" b="0" i="0" u="none" strike="noStrike" cap="none" dirty="0">
                <a:solidFill>
                  <a:schemeClr val="tx1"/>
                </a:solidFill>
                <a:latin typeface="Roboto"/>
                <a:ea typeface="Roboto"/>
                <a:cs typeface="Roboto"/>
                <a:sym typeface="Roboto"/>
              </a:rPr>
              <a:t>) standard random variables with mean 0 and constant variance.</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Model diagnostic procedures involve both graphical methods and formal statistical tests. These procedures allow us to explore whether the regression model’s assumptions are valid and decide whether we can trust subsequent inference results.</a:t>
            </a:r>
          </a:p>
        </p:txBody>
      </p:sp>
    </p:spTree>
    <p:extLst>
      <p:ext uri="{BB962C8B-B14F-4D97-AF65-F5344CB8AC3E}">
        <p14:creationId xmlns:p14="http://schemas.microsoft.com/office/powerpoint/2010/main" val="192291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2677626"/>
          </a:xfrm>
          <a:prstGeom prst="rect">
            <a:avLst/>
          </a:prstGeom>
          <a:noFill/>
          <a:ln>
            <a:noFill/>
          </a:ln>
        </p:spPr>
        <p:txBody>
          <a:bodyPr spcFirstLastPara="1" wrap="square" lIns="91425" tIns="91425" rIns="91425" bIns="91425" rtlCol="0" anchor="t" anchorCtr="0">
            <a:spAutoFit/>
          </a:bodyPr>
          <a:lstStyle/>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Studying the Variables:</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There are several graphical methods appropriate for studying the behavior of the explanatory variables. We are primarily concerned with determining the range and concentration of the values of the X variables and whether any outliers exist.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Graphical procedures include histograms, boxplots, and sequence plots.</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371303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3924121"/>
          </a:xfrm>
          <a:prstGeom prst="rect">
            <a:avLst/>
          </a:prstGeom>
          <a:noFill/>
          <a:ln>
            <a:noFill/>
          </a:ln>
        </p:spPr>
        <p:txBody>
          <a:bodyPr spcFirstLastPara="1" wrap="square" lIns="91425" tIns="91425" rIns="91425" bIns="91425" rtlCol="0" anchor="t" anchorCtr="0">
            <a:spAutoFit/>
          </a:bodyPr>
          <a:lstStyle/>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Residual Analysis:</a:t>
            </a:r>
          </a:p>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It uses a Residual Plot in which Residuals are usually plotted against the x-variable (for SLR), which reveals a view of the residuals as x  increases. </a:t>
            </a:r>
          </a:p>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 We can use residuals to study whether: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 The regression function is nonlinear.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 The error terms have non constant variance.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 The error terms are not independent.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 There are outliers.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 The error terms are not normally distributed.</a:t>
            </a:r>
          </a:p>
        </p:txBody>
      </p:sp>
    </p:spTree>
    <p:extLst>
      <p:ext uri="{BB962C8B-B14F-4D97-AF65-F5344CB8AC3E}">
        <p14:creationId xmlns:p14="http://schemas.microsoft.com/office/powerpoint/2010/main" val="184162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5170616"/>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If a residual plot such as the one in Figure attached appears, the assumption that the model is linear does not hold.</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Note that the residuals are harmful to low and high values of x and are optimistic for intermediate values of x. The graph of these residuals is parabolic, not linear.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Any significant deviation from an approximately linear residual plot may mean a nonlinear relationship between the two variables.</a:t>
            </a:r>
          </a:p>
        </p:txBody>
      </p:sp>
      <p:pic>
        <p:nvPicPr>
          <p:cNvPr id="3" name="Picture 2">
            <a:extLst>
              <a:ext uri="{FF2B5EF4-FFF2-40B4-BE49-F238E27FC236}">
                <a16:creationId xmlns:a16="http://schemas.microsoft.com/office/drawing/2014/main" id="{F97DE149-C5D9-94F8-7EAE-9AD45E6D8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590" y="2092531"/>
            <a:ext cx="4274820" cy="2239305"/>
          </a:xfrm>
          <a:prstGeom prst="rect">
            <a:avLst/>
          </a:prstGeom>
        </p:spPr>
      </p:pic>
    </p:spTree>
    <p:extLst>
      <p:ext uri="{BB962C8B-B14F-4D97-AF65-F5344CB8AC3E}">
        <p14:creationId xmlns:p14="http://schemas.microsoft.com/office/powerpoint/2010/main" val="3470643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3508623"/>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The assumption of constant error variance sometimes is called homoscedasticity.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If the error variances are not constant (called heteroscedasticity), the residual plots might look like one of the two plots in Figure below. </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Note in Figure (a) that the error variance is more significant for small values of x and smaller for large values of x. The situation is reversed in Figure (b).</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p:txBody>
      </p:sp>
      <p:pic>
        <p:nvPicPr>
          <p:cNvPr id="5" name="Picture 4">
            <a:extLst>
              <a:ext uri="{FF2B5EF4-FFF2-40B4-BE49-F238E27FC236}">
                <a16:creationId xmlns:a16="http://schemas.microsoft.com/office/drawing/2014/main" id="{24E305C3-2E96-999A-4085-CF5FAD0A6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217" y="3525551"/>
            <a:ext cx="6585565" cy="1927482"/>
          </a:xfrm>
          <a:prstGeom prst="rect">
            <a:avLst/>
          </a:prstGeom>
        </p:spPr>
      </p:pic>
    </p:spTree>
    <p:extLst>
      <p:ext uri="{BB962C8B-B14F-4D97-AF65-F5344CB8AC3E}">
        <p14:creationId xmlns:p14="http://schemas.microsoft.com/office/powerpoint/2010/main" val="1771239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4339619"/>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If the error terms are not independent, the residual plots could look like one of the graphs below.</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According to these graphs, instead of each error term being independent of the one next to it, the residual value is a function of the residual value next to it. For example, a significant positive residual is next to a significant positive residual, and a slight negative residual is next to a small negative residual</a:t>
            </a:r>
          </a:p>
        </p:txBody>
      </p:sp>
      <p:pic>
        <p:nvPicPr>
          <p:cNvPr id="3" name="Picture 2">
            <a:extLst>
              <a:ext uri="{FF2B5EF4-FFF2-40B4-BE49-F238E27FC236}">
                <a16:creationId xmlns:a16="http://schemas.microsoft.com/office/drawing/2014/main" id="{F7D8CEE2-5FDC-CF3E-96F0-D3A492ACC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959" y="1785280"/>
            <a:ext cx="8632082" cy="2107989"/>
          </a:xfrm>
          <a:prstGeom prst="rect">
            <a:avLst/>
          </a:prstGeom>
        </p:spPr>
      </p:pic>
    </p:spTree>
    <p:extLst>
      <p:ext uri="{BB962C8B-B14F-4D97-AF65-F5344CB8AC3E}">
        <p14:creationId xmlns:p14="http://schemas.microsoft.com/office/powerpoint/2010/main" val="987823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1846629"/>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The graph of the residuals from a regression analysis that meets the assumptions—a healthy residual graph—might look like the graph in the figure below.</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The plot is relatively linear; the variances of the errors are about equal for each value of x, and the error terms do not appear to be related to adjacent terms.</a:t>
            </a:r>
          </a:p>
        </p:txBody>
      </p:sp>
      <p:pic>
        <p:nvPicPr>
          <p:cNvPr id="6" name="Picture 5">
            <a:extLst>
              <a:ext uri="{FF2B5EF4-FFF2-40B4-BE49-F238E27FC236}">
                <a16:creationId xmlns:a16="http://schemas.microsoft.com/office/drawing/2014/main" id="{3B803E30-60B8-C84C-18A0-615E3BE2B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448" y="3317320"/>
            <a:ext cx="5054136" cy="2105891"/>
          </a:xfrm>
          <a:prstGeom prst="rect">
            <a:avLst/>
          </a:prstGeom>
        </p:spPr>
      </p:pic>
    </p:spTree>
    <p:extLst>
      <p:ext uri="{BB962C8B-B14F-4D97-AF65-F5344CB8AC3E}">
        <p14:creationId xmlns:p14="http://schemas.microsoft.com/office/powerpoint/2010/main" val="2898041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Model Diagnostics</a:t>
            </a:r>
          </a:p>
        </p:txBody>
      </p:sp>
      <p:sp>
        <p:nvSpPr>
          <p:cNvPr id="4" name="TextBox 3">
            <a:extLst>
              <a:ext uri="{FF2B5EF4-FFF2-40B4-BE49-F238E27FC236}">
                <a16:creationId xmlns:a16="http://schemas.microsoft.com/office/drawing/2014/main" id="{55060A61-481F-69AF-2959-C9626A911401}"/>
              </a:ext>
            </a:extLst>
          </p:cNvPr>
          <p:cNvSpPr txBox="1"/>
          <p:nvPr/>
        </p:nvSpPr>
        <p:spPr>
          <a:xfrm>
            <a:off x="242045" y="1139486"/>
            <a:ext cx="11722943" cy="4339619"/>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If the error terms are not independent, the residual plots could look like one of the graphs below.</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endParaRPr lang="en-US" sz="1800" b="0" i="0" u="none" strike="noStrike" cap="none" dirty="0">
              <a:solidFill>
                <a:schemeClr val="tx1"/>
              </a:solidFill>
              <a:latin typeface="Roboto"/>
              <a:ea typeface="Roboto"/>
              <a:cs typeface="Roboto"/>
              <a:sym typeface="Roboto"/>
            </a:endParaRP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According to these graphs, instead of each error term being independent of the one next to it, the residual value is a function of the residual value next to it. For example, a significant positive residual is next to a significant positive residual, and a slight negative residual is next to a small negative residual</a:t>
            </a:r>
          </a:p>
        </p:txBody>
      </p:sp>
      <p:pic>
        <p:nvPicPr>
          <p:cNvPr id="3" name="Picture 2">
            <a:extLst>
              <a:ext uri="{FF2B5EF4-FFF2-40B4-BE49-F238E27FC236}">
                <a16:creationId xmlns:a16="http://schemas.microsoft.com/office/drawing/2014/main" id="{F7D8CEE2-5FDC-CF3E-96F0-D3A492ACC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959" y="1785280"/>
            <a:ext cx="8632082" cy="2107989"/>
          </a:xfrm>
          <a:prstGeom prst="rect">
            <a:avLst/>
          </a:prstGeom>
        </p:spPr>
      </p:pic>
    </p:spTree>
    <p:extLst>
      <p:ext uri="{BB962C8B-B14F-4D97-AF65-F5344CB8AC3E}">
        <p14:creationId xmlns:p14="http://schemas.microsoft.com/office/powerpoint/2010/main" val="78937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628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3EDF4A4A-02D0-EEBE-23A4-73203730673A}"/>
              </a:ext>
            </a:extLst>
          </p:cNvPr>
          <p:cNvSpPr txBox="1"/>
          <p:nvPr/>
        </p:nvSpPr>
        <p:spPr>
          <a:xfrm>
            <a:off x="227014" y="3429002"/>
            <a:ext cx="9548581" cy="800189"/>
          </a:xfrm>
          <a:prstGeom prst="rect">
            <a:avLst/>
          </a:prstGeom>
          <a:noFill/>
          <a:ln>
            <a:noFill/>
          </a:ln>
        </p:spPr>
        <p:txBody>
          <a:bodyPr spcFirstLastPara="1" wrap="square" lIns="91425" tIns="91425" rIns="91425" bIns="91425" anchor="t" anchorCtr="0">
            <a:spAutoFit/>
          </a:bodyPr>
          <a:lstStyle/>
          <a:p>
            <a:pPr>
              <a:buSzPts val="1700"/>
            </a:pPr>
            <a:r>
              <a:rPr lang="en-US" sz="4000" b="1" dirty="0">
                <a:solidFill>
                  <a:srgbClr val="FFFFFF"/>
                </a:solidFill>
                <a:latin typeface="Roboto" panose="02000000000000000000" pitchFamily="2" charset="0"/>
                <a:ea typeface="Roboto" panose="02000000000000000000" pitchFamily="2" charset="0"/>
                <a:cs typeface="Roboto" panose="02000000000000000000" pitchFamily="2" charset="0"/>
              </a:rPr>
              <a:t>Correlation</a:t>
            </a:r>
          </a:p>
        </p:txBody>
      </p:sp>
    </p:spTree>
    <p:extLst>
      <p:ext uri="{BB962C8B-B14F-4D97-AF65-F5344CB8AC3E}">
        <p14:creationId xmlns:p14="http://schemas.microsoft.com/office/powerpoint/2010/main" val="41460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What Is the Need for Correlation?</a:t>
            </a:r>
          </a:p>
        </p:txBody>
      </p:sp>
      <p:sp>
        <p:nvSpPr>
          <p:cNvPr id="5" name="TextBox 4">
            <a:extLst>
              <a:ext uri="{FF2B5EF4-FFF2-40B4-BE49-F238E27FC236}">
                <a16:creationId xmlns:a16="http://schemas.microsoft.com/office/drawing/2014/main" id="{274A70F3-9605-4D40-A7F1-E9A6E7A01A35}"/>
              </a:ext>
            </a:extLst>
          </p:cNvPr>
          <p:cNvSpPr txBox="1"/>
          <p:nvPr/>
        </p:nvSpPr>
        <p:spPr>
          <a:xfrm>
            <a:off x="242046" y="1051441"/>
            <a:ext cx="6554680" cy="4755118"/>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Is there any association between hours of study and grades?</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Is there a relationship between the price of a Big Mac and the net hourly wages of workers worldwide? If so, how strong is the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What happens to sweater sales with an increase in temperature? What is the strength of the association between them?</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How do I quantify this association?</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Which of the above examples has a very strong association?</a:t>
            </a:r>
          </a:p>
        </p:txBody>
      </p:sp>
      <p:pic>
        <p:nvPicPr>
          <p:cNvPr id="7" name="Picture 6" descr="Red lights in the dark&#10;&#10;Description automatically generated with low confidence">
            <a:extLst>
              <a:ext uri="{FF2B5EF4-FFF2-40B4-BE49-F238E27FC236}">
                <a16:creationId xmlns:a16="http://schemas.microsoft.com/office/drawing/2014/main" id="{71E506F1-6845-32BD-3B58-58DE09BDA752}"/>
              </a:ext>
            </a:extLst>
          </p:cNvPr>
          <p:cNvPicPr>
            <a:picLocks noChangeAspect="1"/>
          </p:cNvPicPr>
          <p:nvPr/>
        </p:nvPicPr>
        <p:blipFill>
          <a:blip r:embed="rId2"/>
          <a:stretch>
            <a:fillRect/>
          </a:stretch>
        </p:blipFill>
        <p:spPr>
          <a:xfrm>
            <a:off x="7541443" y="1734683"/>
            <a:ext cx="3600000" cy="3600000"/>
          </a:xfrm>
          <a:prstGeom prst="rect">
            <a:avLst/>
          </a:prstGeom>
        </p:spPr>
      </p:pic>
    </p:spTree>
    <p:extLst>
      <p:ext uri="{BB962C8B-B14F-4D97-AF65-F5344CB8AC3E}">
        <p14:creationId xmlns:p14="http://schemas.microsoft.com/office/powerpoint/2010/main" val="42569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Correlation Coefficient</a:t>
            </a:r>
          </a:p>
        </p:txBody>
      </p:sp>
      <p:sp>
        <p:nvSpPr>
          <p:cNvPr id="5" name="TextBox 4">
            <a:extLst>
              <a:ext uri="{FF2B5EF4-FFF2-40B4-BE49-F238E27FC236}">
                <a16:creationId xmlns:a16="http://schemas.microsoft.com/office/drawing/2014/main" id="{274A70F3-9605-4D40-A7F1-E9A6E7A01A35}"/>
              </a:ext>
            </a:extLst>
          </p:cNvPr>
          <p:cNvSpPr txBox="1"/>
          <p:nvPr/>
        </p:nvSpPr>
        <p:spPr>
          <a:xfrm>
            <a:off x="242046" y="2297936"/>
            <a:ext cx="6554680" cy="2262127"/>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It is a measure of linear association between two variables.</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Methods of studying correlation:</a:t>
            </a:r>
          </a:p>
          <a:p>
            <a:pPr marL="358775" marR="0" indent="-179388" algn="l" rtl="0">
              <a:lnSpc>
                <a:spcPct val="150000"/>
              </a:lnSpc>
              <a:spcBef>
                <a:spcPts val="0"/>
              </a:spcBef>
              <a:spcAft>
                <a:spcPts val="0"/>
              </a:spcAft>
              <a:buClr>
                <a:srgbClr val="404040"/>
              </a:buClr>
              <a:buSzPts val="1800"/>
              <a:buFont typeface="Wingdings" panose="05000000000000000000" pitchFamily="2" charset="2"/>
              <a:buChar char="§"/>
            </a:pPr>
            <a:r>
              <a:rPr lang="en-US" sz="1800" b="0" i="0" u="none" strike="noStrike" cap="none" dirty="0">
                <a:solidFill>
                  <a:schemeClr val="tx1"/>
                </a:solidFill>
                <a:latin typeface="Roboto"/>
                <a:ea typeface="Roboto"/>
                <a:cs typeface="Roboto"/>
                <a:sym typeface="Roboto"/>
              </a:rPr>
              <a:t>Scatter Diagram Method</a:t>
            </a:r>
          </a:p>
          <a:p>
            <a:pPr marL="358775" marR="0" indent="-179388" algn="l" rtl="0">
              <a:lnSpc>
                <a:spcPct val="150000"/>
              </a:lnSpc>
              <a:spcBef>
                <a:spcPts val="0"/>
              </a:spcBef>
              <a:spcAft>
                <a:spcPts val="0"/>
              </a:spcAft>
              <a:buClr>
                <a:srgbClr val="404040"/>
              </a:buClr>
              <a:buSzPts val="1800"/>
              <a:buFont typeface="Wingdings" panose="05000000000000000000" pitchFamily="2" charset="2"/>
              <a:buChar char="§"/>
            </a:pPr>
            <a:r>
              <a:rPr lang="en-US" sz="1800" b="0" i="0" u="none" strike="noStrike" cap="none" dirty="0">
                <a:solidFill>
                  <a:schemeClr val="tx1"/>
                </a:solidFill>
                <a:latin typeface="Roboto"/>
                <a:ea typeface="Roboto"/>
                <a:cs typeface="Roboto"/>
                <a:sym typeface="Roboto"/>
              </a:rPr>
              <a:t>Karl Pearson’s Correlation Coefficient</a:t>
            </a:r>
          </a:p>
          <a:p>
            <a:pPr marL="358775" marR="0" indent="-179388" algn="l" rtl="0">
              <a:lnSpc>
                <a:spcPct val="150000"/>
              </a:lnSpc>
              <a:spcBef>
                <a:spcPts val="0"/>
              </a:spcBef>
              <a:spcAft>
                <a:spcPts val="0"/>
              </a:spcAft>
              <a:buClr>
                <a:srgbClr val="404040"/>
              </a:buClr>
              <a:buSzPts val="1800"/>
              <a:buFont typeface="Wingdings" panose="05000000000000000000" pitchFamily="2" charset="2"/>
              <a:buChar char="§"/>
            </a:pPr>
            <a:r>
              <a:rPr lang="en-US" sz="1800" b="0" i="0" u="none" strike="noStrike" cap="none" dirty="0">
                <a:solidFill>
                  <a:schemeClr val="tx1"/>
                </a:solidFill>
                <a:latin typeface="Roboto"/>
                <a:ea typeface="Roboto"/>
                <a:cs typeface="Roboto"/>
                <a:sym typeface="Roboto"/>
              </a:rPr>
              <a:t>Rank Correlation Method</a:t>
            </a:r>
          </a:p>
        </p:txBody>
      </p:sp>
      <p:pic>
        <p:nvPicPr>
          <p:cNvPr id="7" name="Picture 6" descr="Red lights in the dark&#10;&#10;Description automatically generated with low confidence">
            <a:extLst>
              <a:ext uri="{FF2B5EF4-FFF2-40B4-BE49-F238E27FC236}">
                <a16:creationId xmlns:a16="http://schemas.microsoft.com/office/drawing/2014/main" id="{71E506F1-6845-32BD-3B58-58DE09BDA752}"/>
              </a:ext>
            </a:extLst>
          </p:cNvPr>
          <p:cNvPicPr>
            <a:picLocks noChangeAspect="1"/>
          </p:cNvPicPr>
          <p:nvPr/>
        </p:nvPicPr>
        <p:blipFill>
          <a:blip r:embed="rId2"/>
          <a:stretch>
            <a:fillRect/>
          </a:stretch>
        </p:blipFill>
        <p:spPr>
          <a:xfrm>
            <a:off x="7541443" y="1734683"/>
            <a:ext cx="3600000" cy="3600000"/>
          </a:xfrm>
          <a:prstGeom prst="rect">
            <a:avLst/>
          </a:prstGeom>
        </p:spPr>
      </p:pic>
    </p:spTree>
    <p:extLst>
      <p:ext uri="{BB962C8B-B14F-4D97-AF65-F5344CB8AC3E}">
        <p14:creationId xmlns:p14="http://schemas.microsoft.com/office/powerpoint/2010/main" val="359911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Correlation Coefficient contd.</a:t>
            </a:r>
          </a:p>
        </p:txBody>
      </p:sp>
      <p:sp>
        <p:nvSpPr>
          <p:cNvPr id="5" name="TextBox 4">
            <a:extLst>
              <a:ext uri="{FF2B5EF4-FFF2-40B4-BE49-F238E27FC236}">
                <a16:creationId xmlns:a16="http://schemas.microsoft.com/office/drawing/2014/main" id="{274A70F3-9605-4D40-A7F1-E9A6E7A01A35}"/>
              </a:ext>
            </a:extLst>
          </p:cNvPr>
          <p:cNvSpPr txBox="1"/>
          <p:nvPr/>
        </p:nvSpPr>
        <p:spPr>
          <a:xfrm>
            <a:off x="242046" y="1674688"/>
            <a:ext cx="6554680" cy="3508623"/>
          </a:xfrm>
          <a:prstGeom prst="rect">
            <a:avLst/>
          </a:prstGeom>
          <a:noFill/>
          <a:ln>
            <a:noFill/>
          </a:ln>
        </p:spPr>
        <p:txBody>
          <a:bodyPr spcFirstLastPara="1" wrap="square" lIns="91425" tIns="91425" rIns="91425" bIns="91425" rtlCol="0" anchor="t" anchorCtr="0">
            <a:spAutoFit/>
          </a:bodyPr>
          <a:lstStyle/>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coefficient varies between -1 to +1</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0: No linear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0 to 0.25: Negligible positive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0.25-0.5: Weak positive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0.5-0.75: Moderate positive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Correlation &gt; 0.75: Very Strong positive relationship</a:t>
            </a:r>
          </a:p>
          <a:p>
            <a:pPr marL="285750" marR="0" indent="-285750" algn="l" rtl="0">
              <a:lnSpc>
                <a:spcPct val="150000"/>
              </a:lnSpc>
              <a:spcBef>
                <a:spcPts val="0"/>
              </a:spcBef>
              <a:spcAft>
                <a:spcPts val="0"/>
              </a:spcAft>
              <a:buClr>
                <a:srgbClr val="404040"/>
              </a:buClr>
              <a:buSzPts val="1800"/>
              <a:buFont typeface="Arial" panose="020B0604020202020204" pitchFamily="34" charset="0"/>
              <a:buChar char="•"/>
            </a:pPr>
            <a:r>
              <a:rPr lang="en-US" sz="1800" b="0" i="0" u="none" strike="noStrike" cap="none" dirty="0">
                <a:solidFill>
                  <a:schemeClr val="tx1"/>
                </a:solidFill>
                <a:latin typeface="Roboto"/>
                <a:ea typeface="Roboto"/>
                <a:cs typeface="Roboto"/>
                <a:sym typeface="Roboto"/>
              </a:rPr>
              <a:t>Similarly, we can conclude about negative correlation coefficients.</a:t>
            </a:r>
          </a:p>
        </p:txBody>
      </p:sp>
      <p:pic>
        <p:nvPicPr>
          <p:cNvPr id="7" name="Picture 6" descr="Red lights in the dark&#10;&#10;Description automatically generated with low confidence">
            <a:extLst>
              <a:ext uri="{FF2B5EF4-FFF2-40B4-BE49-F238E27FC236}">
                <a16:creationId xmlns:a16="http://schemas.microsoft.com/office/drawing/2014/main" id="{71E506F1-6845-32BD-3B58-58DE09BDA752}"/>
              </a:ext>
            </a:extLst>
          </p:cNvPr>
          <p:cNvPicPr>
            <a:picLocks noChangeAspect="1"/>
          </p:cNvPicPr>
          <p:nvPr/>
        </p:nvPicPr>
        <p:blipFill>
          <a:blip r:embed="rId2"/>
          <a:stretch>
            <a:fillRect/>
          </a:stretch>
        </p:blipFill>
        <p:spPr>
          <a:xfrm>
            <a:off x="7541443" y="1734683"/>
            <a:ext cx="3600000" cy="3600000"/>
          </a:xfrm>
          <a:prstGeom prst="rect">
            <a:avLst/>
          </a:prstGeom>
        </p:spPr>
      </p:pic>
    </p:spTree>
    <p:extLst>
      <p:ext uri="{BB962C8B-B14F-4D97-AF65-F5344CB8AC3E}">
        <p14:creationId xmlns:p14="http://schemas.microsoft.com/office/powerpoint/2010/main" val="13333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Method of Studying Correlation: Scatter Diagram Method</a:t>
            </a:r>
          </a:p>
        </p:txBody>
      </p:sp>
      <p:pic>
        <p:nvPicPr>
          <p:cNvPr id="3" name="Picture 2">
            <a:extLst>
              <a:ext uri="{FF2B5EF4-FFF2-40B4-BE49-F238E27FC236}">
                <a16:creationId xmlns:a16="http://schemas.microsoft.com/office/drawing/2014/main" id="{4CD3CB8C-E24B-9BDC-4C32-53176BE9C467}"/>
              </a:ext>
            </a:extLst>
          </p:cNvPr>
          <p:cNvPicPr>
            <a:picLocks noChangeAspect="1"/>
          </p:cNvPicPr>
          <p:nvPr/>
        </p:nvPicPr>
        <p:blipFill>
          <a:blip r:embed="rId2"/>
          <a:stretch>
            <a:fillRect/>
          </a:stretch>
        </p:blipFill>
        <p:spPr>
          <a:xfrm>
            <a:off x="2374014" y="844869"/>
            <a:ext cx="7443972" cy="5608319"/>
          </a:xfrm>
          <a:prstGeom prst="rect">
            <a:avLst/>
          </a:prstGeom>
        </p:spPr>
      </p:pic>
    </p:spTree>
    <p:extLst>
      <p:ext uri="{BB962C8B-B14F-4D97-AF65-F5344CB8AC3E}">
        <p14:creationId xmlns:p14="http://schemas.microsoft.com/office/powerpoint/2010/main" val="7772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EEB-78A0-DE60-29E5-1D43E5CF365D}"/>
              </a:ext>
            </a:extLst>
          </p:cNvPr>
          <p:cNvSpPr>
            <a:spLocks noGrp="1"/>
          </p:cNvSpPr>
          <p:nvPr>
            <p:ph type="title"/>
          </p:nvPr>
        </p:nvSpPr>
        <p:spPr/>
        <p:txBody>
          <a:bodyPr/>
          <a:lstStyle/>
          <a:p>
            <a:r>
              <a:rPr lang="en-US" dirty="0"/>
              <a:t>Business Case</a:t>
            </a:r>
          </a:p>
        </p:txBody>
      </p:sp>
      <p:sp>
        <p:nvSpPr>
          <p:cNvPr id="4" name="TextBox 3">
            <a:extLst>
              <a:ext uri="{FF2B5EF4-FFF2-40B4-BE49-F238E27FC236}">
                <a16:creationId xmlns:a16="http://schemas.microsoft.com/office/drawing/2014/main" id="{0122030F-8F14-3240-6F4B-B04A5E35CD2C}"/>
              </a:ext>
            </a:extLst>
          </p:cNvPr>
          <p:cNvSpPr txBox="1"/>
          <p:nvPr/>
        </p:nvSpPr>
        <p:spPr>
          <a:xfrm>
            <a:off x="242045" y="2713434"/>
            <a:ext cx="6941179" cy="1431131"/>
          </a:xfrm>
          <a:prstGeom prst="rect">
            <a:avLst/>
          </a:prstGeom>
          <a:noFill/>
          <a:ln>
            <a:noFill/>
          </a:ln>
        </p:spPr>
        <p:txBody>
          <a:bodyPr spcFirstLastPara="1" wrap="square" lIns="91425" tIns="91425" rIns="91425" bIns="91425" rtlCol="0" anchor="t" anchorCtr="0">
            <a:spAutoFit/>
          </a:bodyPr>
          <a:lstStyle/>
          <a:p>
            <a:pPr marR="0" algn="l" rtl="0">
              <a:lnSpc>
                <a:spcPct val="150000"/>
              </a:lnSpc>
              <a:spcBef>
                <a:spcPts val="0"/>
              </a:spcBef>
              <a:spcAft>
                <a:spcPts val="0"/>
              </a:spcAft>
              <a:buClr>
                <a:srgbClr val="404040"/>
              </a:buClr>
              <a:buSzPts val="1800"/>
            </a:pPr>
            <a:r>
              <a:rPr lang="en-US" sz="1800" b="0" i="0" u="none" strike="noStrike" cap="none" dirty="0">
                <a:solidFill>
                  <a:schemeClr val="tx1"/>
                </a:solidFill>
                <a:latin typeface="Roboto"/>
                <a:ea typeface="Roboto"/>
                <a:cs typeface="Roboto"/>
                <a:sym typeface="Roboto"/>
              </a:rPr>
              <a:t>Suppose you work for an airline company, and your boss asks you if it is necessary to spend money on a promotional budget to attract passengers.</a:t>
            </a:r>
          </a:p>
        </p:txBody>
      </p:sp>
      <p:pic>
        <p:nvPicPr>
          <p:cNvPr id="6" name="Picture 5" descr="A couple of men sitting at a table eating food&#10;&#10;Description automatically generated with medium confidence">
            <a:extLst>
              <a:ext uri="{FF2B5EF4-FFF2-40B4-BE49-F238E27FC236}">
                <a16:creationId xmlns:a16="http://schemas.microsoft.com/office/drawing/2014/main" id="{4F7797B9-A49F-C5C9-FDD4-7DFDE65A5EC6}"/>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0000" y="-1"/>
            <a:ext cx="4572000" cy="6858000"/>
          </a:xfrm>
          <a:prstGeom prst="rect">
            <a:avLst/>
          </a:prstGeom>
        </p:spPr>
      </p:pic>
      <p:sp>
        <p:nvSpPr>
          <p:cNvPr id="7" name="Rectangle 6">
            <a:extLst>
              <a:ext uri="{FF2B5EF4-FFF2-40B4-BE49-F238E27FC236}">
                <a16:creationId xmlns:a16="http://schemas.microsoft.com/office/drawing/2014/main" id="{07C21453-98BD-8A23-1FD0-906EA4CCB0BB}"/>
              </a:ext>
            </a:extLst>
          </p:cNvPr>
          <p:cNvSpPr/>
          <p:nvPr/>
        </p:nvSpPr>
        <p:spPr>
          <a:xfrm>
            <a:off x="7620000" y="0"/>
            <a:ext cx="45719" cy="685799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992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ero Theme-1">
  <a:themeElements>
    <a:clrScheme name="VILT">
      <a:dk1>
        <a:srgbClr val="000000"/>
      </a:dk1>
      <a:lt1>
        <a:srgbClr val="FFFFFF"/>
      </a:lt1>
      <a:dk2>
        <a:srgbClr val="A71C20"/>
      </a:dk2>
      <a:lt2>
        <a:srgbClr val="FFF2EB"/>
      </a:lt2>
      <a:accent1>
        <a:srgbClr val="FF0000"/>
      </a:accent1>
      <a:accent2>
        <a:srgbClr val="A71C20"/>
      </a:accent2>
      <a:accent3>
        <a:srgbClr val="57863C"/>
      </a:accent3>
      <a:accent4>
        <a:srgbClr val="FBAF33"/>
      </a:accent4>
      <a:accent5>
        <a:srgbClr val="1077A9"/>
      </a:accent5>
      <a:accent6>
        <a:srgbClr val="0563C1"/>
      </a:accent6>
      <a:hlink>
        <a:srgbClr val="FFC000"/>
      </a:hlink>
      <a:folHlink>
        <a:srgbClr val="2F5496"/>
      </a:folHlink>
    </a:clrScheme>
    <a:fontScheme name="VILT">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rtlCol="0" anchor="t" anchorCtr="0">
        <a:spAutoFit/>
      </a:bodyPr>
      <a:lstStyle>
        <a:defPPr marR="0" algn="l" rtl="0">
          <a:lnSpc>
            <a:spcPct val="150000"/>
          </a:lnSpc>
          <a:spcBef>
            <a:spcPts val="0"/>
          </a:spcBef>
          <a:spcAft>
            <a:spcPts val="0"/>
          </a:spcAft>
          <a:buClr>
            <a:srgbClr val="404040"/>
          </a:buClr>
          <a:buSzPts val="1800"/>
          <a:defRPr sz="1800" b="0" i="0" u="none" strike="noStrike" cap="none" dirty="0" smtClean="0">
            <a:solidFill>
              <a:srgbClr val="404040"/>
            </a:solidFill>
            <a:latin typeface="Roboto"/>
            <a:ea typeface="Roboto"/>
            <a:cs typeface="Roboto"/>
            <a:sym typeface="Roboto"/>
          </a:defRPr>
        </a:defPPr>
      </a:lstStyle>
    </a:txDef>
  </a:objectDefaults>
  <a:extraClrSchemeLst/>
  <a:extLst>
    <a:ext uri="{05A4C25C-085E-4340-85A3-A5531E510DB2}">
      <thm15:themeFamily xmlns:thm15="http://schemas.microsoft.com/office/thememl/2012/main" name="Hero Theme-1" id="{9C79F0E0-84CD-4276-816B-CE3373A54518}" vid="{C04C75D3-4C55-433C-895E-61002FDCC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Hero Theme-1</Template>
  <TotalTime>175</TotalTime>
  <Words>1884</Words>
  <Application>Microsoft Office PowerPoint</Application>
  <PresentationFormat>Widescreen</PresentationFormat>
  <Paragraphs>212</Paragraphs>
  <Slides>39</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Calibri</vt:lpstr>
      <vt:lpstr>Arial</vt:lpstr>
      <vt:lpstr>Cambria Math</vt:lpstr>
      <vt:lpstr>Wingdings</vt:lpstr>
      <vt:lpstr>Roboto</vt:lpstr>
      <vt:lpstr>Hero Theme-1</vt:lpstr>
      <vt:lpstr>Equation</vt:lpstr>
      <vt:lpstr>PowerPoint Presentation</vt:lpstr>
      <vt:lpstr>Session Outcomes</vt:lpstr>
      <vt:lpstr>Session Outcomes</vt:lpstr>
      <vt:lpstr>PowerPoint Presentation</vt:lpstr>
      <vt:lpstr>What Is the Need for Correlation?</vt:lpstr>
      <vt:lpstr>Correlation Coefficient</vt:lpstr>
      <vt:lpstr>Correlation Coefficient contd.</vt:lpstr>
      <vt:lpstr>Method of Studying Correlation: Scatter Diagram Method</vt:lpstr>
      <vt:lpstr>Business Case</vt:lpstr>
      <vt:lpstr>From Correlation to Regression</vt:lpstr>
      <vt:lpstr>From Correlation to Regression contd.</vt:lpstr>
      <vt:lpstr>PowerPoint Presentation</vt:lpstr>
      <vt:lpstr>What is Regression?</vt:lpstr>
      <vt:lpstr>Regression</vt:lpstr>
      <vt:lpstr>Regression Line Fitting</vt:lpstr>
      <vt:lpstr>Regression Line Fitting</vt:lpstr>
      <vt:lpstr>Regression Line Fitting</vt:lpstr>
      <vt:lpstr>Minimizing the Error</vt:lpstr>
      <vt:lpstr>Least Squares Estimation</vt:lpstr>
      <vt:lpstr>Assumption of Simple Linear Regression</vt:lpstr>
      <vt:lpstr>How good is my regression line?</vt:lpstr>
      <vt:lpstr>How good is my regression line?</vt:lpstr>
      <vt:lpstr>How good is my regression line?</vt:lpstr>
      <vt:lpstr>How good is my regression line?</vt:lpstr>
      <vt:lpstr>How good is my regression line?</vt:lpstr>
      <vt:lpstr>PowerPoint Presentation</vt:lpstr>
      <vt:lpstr>R-Squared</vt:lpstr>
      <vt:lpstr>R-Squared</vt:lpstr>
      <vt:lpstr>R-Squared</vt:lpstr>
      <vt:lpstr>Model Diagnostics</vt:lpstr>
      <vt:lpstr>Model Diagnostics</vt:lpstr>
      <vt:lpstr>Model Diagnostics</vt:lpstr>
      <vt:lpstr>Model Diagnostics</vt:lpstr>
      <vt:lpstr>Model Diagnostics</vt:lpstr>
      <vt:lpstr>Model Diagnostics</vt:lpstr>
      <vt:lpstr>Model Diagnostics</vt:lpstr>
      <vt:lpstr>Model Diagnostics</vt:lpstr>
      <vt:lpstr>Model Diagnostics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Bhimesh</dc:creator>
  <cp:lastModifiedBy>Maria Peter</cp:lastModifiedBy>
  <cp:revision>2</cp:revision>
  <dcterms:created xsi:type="dcterms:W3CDTF">2023-02-08T07:22:27Z</dcterms:created>
  <dcterms:modified xsi:type="dcterms:W3CDTF">2023-02-08T11:41:38Z</dcterms:modified>
</cp:coreProperties>
</file>